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4"/>
  </p:notesMasterIdLst>
  <p:sldIdLst>
    <p:sldId id="256" r:id="rId2"/>
    <p:sldId id="257" r:id="rId3"/>
    <p:sldId id="282" r:id="rId4"/>
    <p:sldId id="258" r:id="rId5"/>
    <p:sldId id="281" r:id="rId6"/>
    <p:sldId id="259" r:id="rId7"/>
    <p:sldId id="283" r:id="rId8"/>
    <p:sldId id="280" r:id="rId9"/>
    <p:sldId id="260" r:id="rId10"/>
    <p:sldId id="284" r:id="rId11"/>
    <p:sldId id="261" r:id="rId12"/>
    <p:sldId id="285" r:id="rId13"/>
    <p:sldId id="262" r:id="rId14"/>
    <p:sldId id="286" r:id="rId15"/>
    <p:sldId id="263" r:id="rId16"/>
    <p:sldId id="287" r:id="rId17"/>
    <p:sldId id="264" r:id="rId18"/>
    <p:sldId id="288" r:id="rId19"/>
    <p:sldId id="265" r:id="rId20"/>
    <p:sldId id="266" r:id="rId21"/>
    <p:sldId id="267" r:id="rId22"/>
    <p:sldId id="289" r:id="rId23"/>
    <p:sldId id="268" r:id="rId24"/>
    <p:sldId id="290" r:id="rId25"/>
    <p:sldId id="269" r:id="rId26"/>
    <p:sldId id="291" r:id="rId27"/>
    <p:sldId id="292" r:id="rId28"/>
    <p:sldId id="270" r:id="rId29"/>
    <p:sldId id="271" r:id="rId30"/>
    <p:sldId id="293" r:id="rId31"/>
    <p:sldId id="294" r:id="rId32"/>
    <p:sldId id="295" r:id="rId3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 smtClean="0"/>
            </a:lvl1pPr>
          </a:lstStyle>
          <a:p>
            <a:pPr>
              <a:defRPr/>
            </a:pPr>
            <a:fld id="{1D84F7F4-BBE5-4DB5-9F5D-49951098DE2D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2" y="4725075"/>
            <a:ext cx="5486078" cy="4475718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562"/>
            <a:ext cx="2972498" cy="497125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2" y="9448562"/>
            <a:ext cx="2972498" cy="497125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ABD31C-4AE3-4646-AB10-02EFE7C4D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57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ABD31C-4AE3-4646-AB10-02EFE7C4DA9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ABD31C-4AE3-4646-AB10-02EFE7C4DA9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03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940300-5BB0-463F-8DAA-48A553770EA5}" type="slidenum">
              <a:rPr lang="ru-RU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26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283854-1B3F-4357-8F12-44FF03505CCF}" type="slidenum">
              <a:rPr lang="ru-RU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5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DABD-0710-4160-A520-65A9923C7A4D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DD875-A1B4-41F3-81EE-A4166C2B9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EED00-C993-449D-BB92-48CEA1F76D77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9E78-8FD4-4E62-9BFF-AC25DD102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B40B-18A0-477D-ADF8-2B3AA56A3696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9620-8715-4256-87EC-CC5473EE7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A63E-FBE6-4B2B-BE14-CF1974B7F3FD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3B84-4493-4E1F-9625-2FF36B8DC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3FB6-237A-4EA8-8EFD-D46FA89772C8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E7F1A-93DD-4384-AC5D-0B164C407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DBA96-A3AD-4B24-8CB1-750DF6165466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1B85-2B89-4873-A97C-25F4570A8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ABE3-3807-41B8-ABD8-059C0E57D83A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B4552-FB52-4DBA-A128-64C0766E4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6EF2-2CB2-412A-987C-442407A85DB2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3D21-2B70-4783-B8CF-F7C26FCB0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74FF8-F445-482A-830C-A0B6BD424E25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6E208-849E-42FB-9E31-C9558F9FD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FCE0-6D5A-49E6-9E80-12680C362932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23B0-39DA-496B-B3E1-E5CC451CE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63093-14CE-47DF-BA6B-844C7BD5BE5F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53618-9D84-494F-9E34-5E32A68FD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B1B3180-3079-401C-BD76-DAFC05E90703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45DDDA-34EB-4184-9029-5627478DF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9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99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99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99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99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9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9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99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99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99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99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9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99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476250"/>
            <a:ext cx="7772400" cy="5218113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Результаты Единого государственного экзамена</a:t>
            </a:r>
            <a:b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2020 года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11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9592" y="0"/>
            <a:ext cx="6768033" cy="1071563"/>
          </a:xfrm>
        </p:spPr>
        <p:txBody>
          <a:bodyPr anchor="ctr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Обществознание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71563"/>
            <a:ext cx="8856663" cy="5214937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</a:rPr>
              <a:t>      Участвовало – 7 чел.- 64%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Не набрали </a:t>
            </a:r>
            <a:r>
              <a:rPr lang="en-US" sz="2000" b="1" dirty="0" smtClean="0">
                <a:latin typeface="Arial" pitchFamily="34" charset="0"/>
              </a:rPr>
              <a:t>min </a:t>
            </a:r>
            <a:r>
              <a:rPr lang="ru-RU" sz="2000" b="1" dirty="0" smtClean="0">
                <a:latin typeface="Arial" pitchFamily="34" charset="0"/>
              </a:rPr>
              <a:t>кол-во баллов –</a:t>
            </a:r>
            <a:r>
              <a:rPr lang="ru-RU" sz="2000" b="1" dirty="0">
                <a:latin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</a:rPr>
              <a:t> чел-29%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Багдасарян </a:t>
            </a:r>
            <a:r>
              <a:rPr lang="ru-RU" sz="2000" b="1" dirty="0">
                <a:latin typeface="Arial" pitchFamily="34" charset="0"/>
              </a:rPr>
              <a:t>К</a:t>
            </a:r>
            <a:r>
              <a:rPr lang="ru-RU" sz="2000" b="1" dirty="0" smtClean="0">
                <a:latin typeface="Arial" pitchFamily="34" charset="0"/>
              </a:rPr>
              <a:t>арен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err="1" smtClean="0">
                <a:latin typeface="Arial" pitchFamily="34" charset="0"/>
              </a:rPr>
              <a:t>Бадрутдинов</a:t>
            </a:r>
            <a:r>
              <a:rPr lang="ru-RU" sz="2000" b="1" dirty="0" smtClean="0">
                <a:latin typeface="Arial" pitchFamily="34" charset="0"/>
              </a:rPr>
              <a:t> Роман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(2019г- 5 чел.  45%;)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          </a:t>
            </a:r>
            <a:r>
              <a:rPr lang="ru-RU" sz="2400" dirty="0" smtClean="0">
                <a:latin typeface="Arial" pitchFamily="34" charset="0"/>
              </a:rPr>
              <a:t>Самый высокий балл –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</a:rPr>
              <a:t> 85 </a:t>
            </a:r>
            <a:r>
              <a:rPr lang="ru-RU" sz="2400" dirty="0" smtClean="0">
                <a:latin typeface="Arial" pitchFamily="34" charset="0"/>
              </a:rPr>
              <a:t>баллов    </a:t>
            </a:r>
            <a:r>
              <a:rPr lang="ru-RU" sz="1600" dirty="0" smtClean="0">
                <a:latin typeface="Arial" pitchFamily="34" charset="0"/>
              </a:rPr>
              <a:t>2019г-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</a:rPr>
              <a:t>68</a:t>
            </a:r>
            <a:r>
              <a:rPr lang="ru-RU" sz="1600" dirty="0" smtClean="0">
                <a:latin typeface="Arial" pitchFamily="34" charset="0"/>
              </a:rPr>
              <a:t> баллов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err="1" smtClean="0">
                <a:latin typeface="Arial" pitchFamily="34" charset="0"/>
              </a:rPr>
              <a:t>Черемисскина</a:t>
            </a:r>
            <a:r>
              <a:rPr lang="ru-RU" sz="2800" dirty="0" smtClean="0">
                <a:latin typeface="Arial" pitchFamily="34" charset="0"/>
              </a:rPr>
              <a:t> Екатерина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4000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</a:p>
          <a:p>
            <a:pPr marL="0" indent="0" eaLnBrk="1" hangingPunct="1">
              <a:buFontTx/>
              <a:buNone/>
              <a:defRPr/>
            </a:pPr>
            <a:endParaRPr lang="ru-RU" sz="4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59113" y="0"/>
            <a:ext cx="3602037" cy="1125538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75" y="908050"/>
            <a:ext cx="7715250" cy="537845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</a:rPr>
              <a:t>Сдавало – 48 чел.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</a:rPr>
              <a:t>25,1%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       Не набрал </a:t>
            </a:r>
            <a:r>
              <a:rPr lang="en-US" sz="2400" dirty="0" smtClean="0">
                <a:latin typeface="Arial" pitchFamily="34" charset="0"/>
              </a:rPr>
              <a:t>min</a:t>
            </a:r>
            <a:r>
              <a:rPr lang="ru-RU" sz="2400" dirty="0" smtClean="0">
                <a:latin typeface="Arial" pitchFamily="34" charset="0"/>
              </a:rPr>
              <a:t> количество баллов </a:t>
            </a:r>
            <a:r>
              <a:rPr lang="en-US" sz="2400" dirty="0" smtClean="0">
                <a:latin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</a:rPr>
              <a:t> 3ч №1,4,10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                            (2019г-</a:t>
            </a:r>
            <a:r>
              <a:rPr lang="en-US" sz="2400" dirty="0" smtClean="0">
                <a:latin typeface="Arial" pitchFamily="34" charset="0"/>
              </a:rPr>
              <a:t>1 </a:t>
            </a:r>
            <a:r>
              <a:rPr lang="ru-RU" sz="2400" dirty="0" smtClean="0">
                <a:latin typeface="Arial" pitchFamily="34" charset="0"/>
              </a:rPr>
              <a:t>чел.-2,2%)</a:t>
            </a:r>
          </a:p>
          <a:p>
            <a:pPr marL="0" indent="0" eaLnBrk="1" hangingPunct="1">
              <a:buFontTx/>
              <a:buNone/>
              <a:defRPr/>
            </a:pPr>
            <a:endParaRPr lang="ru-RU" sz="24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Самый высокий балл –93 балла  </a:t>
            </a:r>
            <a:r>
              <a:rPr lang="ru-RU" sz="1600" dirty="0" smtClean="0">
                <a:latin typeface="Arial" pitchFamily="34" charset="0"/>
              </a:rPr>
              <a:t>2019г -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</a:rPr>
              <a:t>86 </a:t>
            </a:r>
            <a:r>
              <a:rPr lang="ru-RU" sz="1600" dirty="0" smtClean="0">
                <a:latin typeface="Arial" pitchFamily="34" charset="0"/>
              </a:rPr>
              <a:t>баллов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latin typeface="Arial" pitchFamily="34" charset="0"/>
              </a:rPr>
              <a:t>СОШ №1-Лебедев Андрей Олегович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Средний балл по РГО-52,4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(2019г-56,9; 2018г-55,9; 2017г- 50,3; 2016г-49)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По России- 54,5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(2019г-54,2; 2018-53,2; 2017-53,2)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59113" y="0"/>
            <a:ext cx="3602037" cy="1125538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75" y="908050"/>
            <a:ext cx="7715250" cy="537845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</a:rPr>
              <a:t>Сдавало – 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</a:rPr>
              <a:t> чел.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</a:rPr>
              <a:t>27%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       Сдали все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Самый высокий балл –48 балла  </a:t>
            </a:r>
            <a:r>
              <a:rPr lang="ru-RU" sz="1600" dirty="0" smtClean="0">
                <a:latin typeface="Arial" pitchFamily="34" charset="0"/>
              </a:rPr>
              <a:t>2019г -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</a:rPr>
              <a:t>47 </a:t>
            </a:r>
            <a:r>
              <a:rPr lang="ru-RU" sz="1600" dirty="0" smtClean="0">
                <a:latin typeface="Arial" pitchFamily="34" charset="0"/>
              </a:rPr>
              <a:t>баллов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Федосеева </a:t>
            </a:r>
            <a:r>
              <a:rPr lang="ru-RU" sz="2000" dirty="0">
                <a:latin typeface="Arial" pitchFamily="34" charset="0"/>
              </a:rPr>
              <a:t>Л</a:t>
            </a:r>
            <a:r>
              <a:rPr lang="ru-RU" sz="2000" dirty="0" smtClean="0">
                <a:latin typeface="Arial" pitchFamily="34" charset="0"/>
              </a:rPr>
              <a:t>ариса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140200" y="0"/>
            <a:ext cx="4032250" cy="1000125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Биология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0825" y="857250"/>
            <a:ext cx="8535988" cy="5072063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</a:rPr>
              <a:t>       Всего – 43 человека-22,5%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Не набрали </a:t>
            </a:r>
            <a:r>
              <a:rPr lang="en-US" sz="2800" dirty="0" smtClean="0">
                <a:latin typeface="Arial" pitchFamily="34" charset="0"/>
              </a:rPr>
              <a:t>min </a:t>
            </a:r>
            <a:r>
              <a:rPr lang="ru-RU" sz="2800" dirty="0" smtClean="0">
                <a:latin typeface="Arial" pitchFamily="34" charset="0"/>
              </a:rPr>
              <a:t>кол-во баллов- 4 чел-9,3%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№1,13,23,46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2019г-7 чел-20%;2018г-4чел.-9,75%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Самый высокий балл –84 балла 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1400" dirty="0" smtClean="0">
                <a:latin typeface="Arial" pitchFamily="34" charset="0"/>
              </a:rPr>
              <a:t>2019г-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</a:rPr>
              <a:t>86</a:t>
            </a:r>
            <a:r>
              <a:rPr lang="ru-RU" sz="1400" dirty="0" smtClean="0">
                <a:latin typeface="Arial" pitchFamily="34" charset="0"/>
              </a:rPr>
              <a:t> баллов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latin typeface="Arial" pitchFamily="34" charset="0"/>
              </a:rPr>
              <a:t>СОШ № 1 Лебедева </a:t>
            </a:r>
            <a:r>
              <a:rPr lang="ru-RU" b="1" dirty="0" err="1" smtClean="0">
                <a:latin typeface="Arial" pitchFamily="34" charset="0"/>
              </a:rPr>
              <a:t>Есения</a:t>
            </a:r>
            <a:r>
              <a:rPr lang="ru-RU" b="1" dirty="0" smtClean="0">
                <a:latin typeface="Arial" pitchFamily="34" charset="0"/>
              </a:rPr>
              <a:t> Станиславовна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Средний балл по РГО-56,1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1800" dirty="0" smtClean="0">
                <a:latin typeface="Arial" pitchFamily="34" charset="0"/>
              </a:rPr>
              <a:t>(2019г- 49,1;2018г-</a:t>
            </a:r>
            <a:r>
              <a:rPr lang="en-US" sz="1800" dirty="0" smtClean="0">
                <a:latin typeface="Arial" pitchFamily="34" charset="0"/>
              </a:rPr>
              <a:t>54,1</a:t>
            </a:r>
            <a:r>
              <a:rPr lang="ru-RU" sz="1800" dirty="0">
                <a:latin typeface="Arial" pitchFamily="34" charset="0"/>
              </a:rPr>
              <a:t>;</a:t>
            </a:r>
            <a:r>
              <a:rPr lang="ru-RU" sz="1800" dirty="0" smtClean="0">
                <a:latin typeface="Arial" pitchFamily="34" charset="0"/>
              </a:rPr>
              <a:t>2017г-55,8; 2016г-60,6;)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По России- 51,5 (2019г-51,7;2018-51,7;2017-52,6)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140200" y="0"/>
            <a:ext cx="4032250" cy="1000125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Биология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0825" y="857250"/>
            <a:ext cx="8535988" cy="5072063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</a:rPr>
              <a:t>       Всего –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</a:rPr>
              <a:t> человека-18%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Сдали все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Самый высокий балл –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</a:rPr>
              <a:t>68</a:t>
            </a:r>
            <a:r>
              <a:rPr lang="ru-RU" dirty="0" smtClean="0">
                <a:latin typeface="Arial" pitchFamily="34" charset="0"/>
              </a:rPr>
              <a:t> балла  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2019г-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44</a:t>
            </a:r>
            <a:r>
              <a:rPr lang="ru-RU" sz="2800" dirty="0" smtClean="0">
                <a:latin typeface="Arial" pitchFamily="34" charset="0"/>
              </a:rPr>
              <a:t> б.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dirty="0" err="1" smtClean="0">
                <a:latin typeface="Arial" pitchFamily="34" charset="0"/>
              </a:rPr>
              <a:t>Субханова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Мадина</a:t>
            </a:r>
            <a:endParaRPr lang="ru-RU" sz="20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76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59113" y="0"/>
            <a:ext cx="5113337" cy="1143000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История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813" y="1196975"/>
            <a:ext cx="8072437" cy="5446713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</a:rPr>
              <a:t>Сдавало  - 17 человек-8,9%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1400" b="1" dirty="0" smtClean="0">
                <a:latin typeface="Arial" pitchFamily="34" charset="0"/>
              </a:rPr>
              <a:t>Все преодолели минимальный порог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Самый высокий балл –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100 </a:t>
            </a:r>
            <a:r>
              <a:rPr lang="ru-RU" sz="2800" dirty="0" smtClean="0">
                <a:latin typeface="Arial" pitchFamily="34" charset="0"/>
              </a:rPr>
              <a:t>баллов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</a:rPr>
              <a:t>2019г -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</a:rPr>
              <a:t>86</a:t>
            </a:r>
            <a:r>
              <a:rPr lang="ru-RU" sz="1400" dirty="0">
                <a:latin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</a:rPr>
              <a:t> баллов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dirty="0" smtClean="0">
                <a:latin typeface="Arial" pitchFamily="34" charset="0"/>
              </a:rPr>
              <a:t>СОШ №10 Ежов Тимофей Александрович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dirty="0" smtClean="0">
                <a:latin typeface="Arial" pitchFamily="34" charset="0"/>
              </a:rPr>
              <a:t>Средний балл по РГО- 64,2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(2019г-56,4; 2018г -47,9; 2017г-51,0; 2016г-64,3)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По России- 56,4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(2019г-55,3; 2018-52,7;  217-52,7)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sz="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59113" y="0"/>
            <a:ext cx="5113337" cy="1143000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История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813" y="1196975"/>
            <a:ext cx="8072437" cy="5446713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</a:rPr>
              <a:t>Сдавал  - 1 человек-9%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Самый высокий балл –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36 </a:t>
            </a:r>
            <a:r>
              <a:rPr lang="ru-RU" sz="2800" dirty="0" smtClean="0">
                <a:latin typeface="Arial" pitchFamily="34" charset="0"/>
              </a:rPr>
              <a:t>баллов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dirty="0" smtClean="0">
                <a:latin typeface="Arial" pitchFamily="34" charset="0"/>
              </a:rPr>
              <a:t>  2019г -</a:t>
            </a:r>
            <a:r>
              <a:rPr lang="ru-RU" sz="3600" dirty="0" smtClean="0">
                <a:solidFill>
                  <a:schemeClr val="tx2"/>
                </a:solidFill>
                <a:latin typeface="Arial" pitchFamily="34" charset="0"/>
              </a:rPr>
              <a:t>51</a:t>
            </a:r>
            <a:r>
              <a:rPr lang="ru-RU" sz="3600" dirty="0" smtClean="0">
                <a:latin typeface="Arial" pitchFamily="34" charset="0"/>
              </a:rPr>
              <a:t>  б.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dirty="0" smtClean="0">
                <a:latin typeface="Arial" pitchFamily="34" charset="0"/>
              </a:rPr>
              <a:t>Багдасарян Карен</a:t>
            </a:r>
            <a:endParaRPr lang="ru-RU" sz="2000" dirty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sz="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04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357688" y="0"/>
            <a:ext cx="3857625" cy="1000125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Химия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692696"/>
            <a:ext cx="8496300" cy="5450929"/>
          </a:xfrm>
        </p:spPr>
        <p:txBody>
          <a:bodyPr>
            <a:normAutofit fontScale="550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5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</a:t>
            </a:r>
            <a:r>
              <a:rPr lang="ru-RU" sz="6700" b="1" dirty="0" smtClean="0">
                <a:solidFill>
                  <a:srgbClr val="FF0000"/>
                </a:solidFill>
                <a:latin typeface="Arial" pitchFamily="34" charset="0"/>
              </a:rPr>
              <a:t>Всего - 26 человек-13,6</a:t>
            </a:r>
            <a:r>
              <a:rPr lang="en-US" sz="6700" b="1" dirty="0" smtClean="0">
                <a:solidFill>
                  <a:srgbClr val="FF0000"/>
                </a:solidFill>
                <a:latin typeface="Arial" pitchFamily="34" charset="0"/>
              </a:rPr>
              <a:t>%</a:t>
            </a:r>
            <a:endParaRPr lang="ru-RU" sz="6700" dirty="0"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4000" dirty="0" smtClean="0">
                <a:latin typeface="Arial" pitchFamily="34" charset="0"/>
              </a:rPr>
              <a:t>             </a:t>
            </a:r>
            <a:r>
              <a:rPr lang="ru-RU" sz="3600" b="1" dirty="0" smtClean="0">
                <a:latin typeface="Arial" pitchFamily="34" charset="0"/>
              </a:rPr>
              <a:t>Не набрали </a:t>
            </a:r>
            <a:r>
              <a:rPr lang="en-US" sz="3600" b="1" dirty="0" smtClean="0">
                <a:latin typeface="Arial" pitchFamily="34" charset="0"/>
              </a:rPr>
              <a:t>min </a:t>
            </a:r>
            <a:r>
              <a:rPr lang="ru-RU" sz="3600" b="1" dirty="0" smtClean="0">
                <a:latin typeface="Arial" pitchFamily="34" charset="0"/>
              </a:rPr>
              <a:t>кол-во баллов-5 чел №1,5,10,13-2чел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3600" b="1" dirty="0" smtClean="0">
                <a:latin typeface="Arial" pitchFamily="34" charset="0"/>
              </a:rPr>
              <a:t>                                               </a:t>
            </a:r>
            <a:r>
              <a:rPr lang="ru-RU" sz="3800" dirty="0" smtClean="0">
                <a:latin typeface="Arial" pitchFamily="34" charset="0"/>
              </a:rPr>
              <a:t>2019г-4 чел.;  2018г-2чел</a:t>
            </a:r>
            <a:endParaRPr lang="ru-RU" sz="51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5100" dirty="0" smtClean="0">
                <a:latin typeface="Arial" pitchFamily="34" charset="0"/>
              </a:rPr>
              <a:t>Самый высокий балл –77баллов </a:t>
            </a:r>
            <a:r>
              <a:rPr lang="ru-RU" sz="51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</a:rPr>
              <a:t>2019г </a:t>
            </a:r>
            <a:r>
              <a:rPr lang="ru-RU" sz="3300" dirty="0" smtClean="0">
                <a:latin typeface="Arial" pitchFamily="34" charset="0"/>
              </a:rPr>
              <a:t>-92 </a:t>
            </a:r>
            <a:r>
              <a:rPr lang="ru-RU" sz="2900" dirty="0" smtClean="0">
                <a:latin typeface="Arial" pitchFamily="34" charset="0"/>
              </a:rPr>
              <a:t>балла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5100" b="1" dirty="0" smtClean="0">
                <a:latin typeface="Arial" pitchFamily="34" charset="0"/>
              </a:rPr>
              <a:t>СОШ № </a:t>
            </a:r>
            <a:r>
              <a:rPr lang="ru-RU" sz="5100" b="1" dirty="0">
                <a:latin typeface="Arial" pitchFamily="34" charset="0"/>
              </a:rPr>
              <a:t>1</a:t>
            </a:r>
            <a:r>
              <a:rPr lang="ru-RU" sz="5100" b="1" dirty="0" smtClean="0">
                <a:latin typeface="Arial" pitchFamily="34" charset="0"/>
              </a:rPr>
              <a:t> –Богданова Марина Александровна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5100" b="1" dirty="0" smtClean="0">
                <a:latin typeface="Arial" pitchFamily="34" charset="0"/>
              </a:rPr>
              <a:t>                  </a:t>
            </a:r>
            <a:r>
              <a:rPr lang="ru-RU" sz="5100" b="1" dirty="0" smtClean="0">
                <a:solidFill>
                  <a:srgbClr val="000000"/>
                </a:solidFill>
                <a:latin typeface="Arial" pitchFamily="34" charset="0"/>
              </a:rPr>
              <a:t>Богданова </a:t>
            </a:r>
            <a:r>
              <a:rPr lang="ru-RU" sz="5100" b="1" dirty="0">
                <a:solidFill>
                  <a:srgbClr val="000000"/>
                </a:solidFill>
                <a:latin typeface="Arial" pitchFamily="34" charset="0"/>
              </a:rPr>
              <a:t>И</a:t>
            </a:r>
            <a:r>
              <a:rPr lang="ru-RU" sz="5100" b="1" dirty="0" smtClean="0">
                <a:solidFill>
                  <a:srgbClr val="000000"/>
                </a:solidFill>
                <a:latin typeface="Arial" pitchFamily="34" charset="0"/>
              </a:rPr>
              <a:t>рина </a:t>
            </a:r>
            <a:r>
              <a:rPr lang="ru-RU" sz="5100" b="1" dirty="0">
                <a:solidFill>
                  <a:srgbClr val="000000"/>
                </a:solidFill>
                <a:latin typeface="Arial" pitchFamily="34" charset="0"/>
              </a:rPr>
              <a:t>Александровна</a:t>
            </a:r>
            <a:endParaRPr lang="ru-RU" sz="5100" b="1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51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5100" b="1" dirty="0" smtClean="0">
                <a:latin typeface="Arial" pitchFamily="34" charset="0"/>
              </a:rPr>
              <a:t>Средний балл по РГО-52,6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400" dirty="0" smtClean="0">
                <a:latin typeface="Arial" pitchFamily="34" charset="0"/>
              </a:rPr>
              <a:t>(2019г-59,6; 2018г-58,9; 2017г-63,8; 2016г-51,9)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dirty="0" smtClean="0">
                <a:latin typeface="Arial" pitchFamily="34" charset="0"/>
              </a:rPr>
              <a:t>По России-54,4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dirty="0" smtClean="0">
                <a:latin typeface="Arial" pitchFamily="34" charset="0"/>
              </a:rPr>
              <a:t>(2019г-56,7; 2018-55,1;2017- 55,2)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46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0"/>
            <a:ext cx="7819777" cy="1000125"/>
          </a:xfrm>
        </p:spPr>
        <p:txBody>
          <a:bodyPr anchor="ctr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Химия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692696"/>
            <a:ext cx="8496300" cy="5450929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ru-RU" sz="4600" b="1" dirty="0" smtClean="0">
                <a:solidFill>
                  <a:srgbClr val="FF0000"/>
                </a:solidFill>
                <a:latin typeface="Arial" pitchFamily="34" charset="0"/>
              </a:rPr>
              <a:t>Всего - 2 человека-18</a:t>
            </a:r>
            <a:r>
              <a:rPr lang="en-US" sz="4600" b="1" dirty="0" smtClean="0">
                <a:solidFill>
                  <a:srgbClr val="FF0000"/>
                </a:solidFill>
                <a:latin typeface="Arial" pitchFamily="34" charset="0"/>
              </a:rPr>
              <a:t>%</a:t>
            </a:r>
            <a:endParaRPr lang="ru-RU" sz="4600" dirty="0"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4000" dirty="0" smtClean="0">
                <a:latin typeface="Arial" pitchFamily="34" charset="0"/>
              </a:rPr>
              <a:t>  </a:t>
            </a:r>
            <a:r>
              <a:rPr lang="ru-RU" sz="2600" b="1" dirty="0" smtClean="0">
                <a:latin typeface="Arial" pitchFamily="34" charset="0"/>
              </a:rPr>
              <a:t>Не набрали </a:t>
            </a:r>
            <a:r>
              <a:rPr lang="en-US" sz="2600" b="1" dirty="0" smtClean="0">
                <a:latin typeface="Arial" pitchFamily="34" charset="0"/>
              </a:rPr>
              <a:t>min </a:t>
            </a:r>
            <a:r>
              <a:rPr lang="ru-RU" sz="2600" b="1" dirty="0" smtClean="0">
                <a:latin typeface="Arial" pitchFamily="34" charset="0"/>
              </a:rPr>
              <a:t>кол-во баллов-1 чел. 50%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dirty="0" smtClean="0">
                <a:latin typeface="Arial" pitchFamily="34" charset="0"/>
              </a:rPr>
              <a:t>Федосеева Лариса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800" dirty="0" smtClean="0">
                <a:latin typeface="Arial" pitchFamily="34" charset="0"/>
              </a:rPr>
              <a:t>2019г- 0 чел.</a:t>
            </a:r>
            <a:endParaRPr lang="ru-RU" sz="51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3000" dirty="0" smtClean="0">
                <a:latin typeface="Arial" pitchFamily="34" charset="0"/>
              </a:rPr>
              <a:t>Самый высокий балл –</a:t>
            </a:r>
            <a:r>
              <a:rPr lang="ru-RU" sz="3000" dirty="0" smtClean="0">
                <a:solidFill>
                  <a:srgbClr val="FF0000"/>
                </a:solidFill>
                <a:latin typeface="Arial" pitchFamily="34" charset="0"/>
              </a:rPr>
              <a:t>39</a:t>
            </a:r>
            <a:r>
              <a:rPr lang="ru-RU" sz="3000" dirty="0" smtClean="0">
                <a:latin typeface="Arial" pitchFamily="34" charset="0"/>
              </a:rPr>
              <a:t> баллов </a:t>
            </a:r>
            <a:r>
              <a:rPr lang="ru-RU" sz="30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</a:rPr>
              <a:t>2019г -</a:t>
            </a:r>
            <a:r>
              <a:rPr lang="ru-RU" sz="3000" dirty="0" smtClean="0">
                <a:solidFill>
                  <a:srgbClr val="FF0000"/>
                </a:solidFill>
                <a:latin typeface="Arial" pitchFamily="34" charset="0"/>
              </a:rPr>
              <a:t>46</a:t>
            </a:r>
            <a:r>
              <a:rPr lang="ru-RU" sz="3000" dirty="0" smtClean="0">
                <a:latin typeface="Arial" pitchFamily="34" charset="0"/>
              </a:rPr>
              <a:t> б.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5100" dirty="0" err="1" smtClean="0">
                <a:latin typeface="Arial" pitchFamily="34" charset="0"/>
              </a:rPr>
              <a:t>Субханова</a:t>
            </a:r>
            <a:r>
              <a:rPr lang="ru-RU" sz="5100" dirty="0" smtClean="0">
                <a:latin typeface="Arial" pitchFamily="34" charset="0"/>
              </a:rPr>
              <a:t> </a:t>
            </a:r>
            <a:r>
              <a:rPr lang="ru-RU" sz="5100" dirty="0" err="1" smtClean="0">
                <a:latin typeface="Arial" pitchFamily="34" charset="0"/>
              </a:rPr>
              <a:t>Мадина</a:t>
            </a:r>
            <a:endParaRPr lang="ru-RU" sz="51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46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11638" y="0"/>
            <a:ext cx="4248150" cy="1428750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География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50" y="1285875"/>
            <a:ext cx="7340600" cy="421481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3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Сдавало</a:t>
            </a:r>
            <a:r>
              <a:rPr lang="ru-RU" sz="3700" b="1" dirty="0" smtClean="0">
                <a:solidFill>
                  <a:srgbClr val="FF0000"/>
                </a:solidFill>
                <a:latin typeface="Arial" charset="0"/>
              </a:rPr>
              <a:t> - 4 человека-2,09</a:t>
            </a:r>
            <a:r>
              <a:rPr lang="en-US" sz="3700" b="1" dirty="0" smtClean="0">
                <a:solidFill>
                  <a:srgbClr val="FF0000"/>
                </a:solidFill>
                <a:latin typeface="Arial" charset="0"/>
              </a:rPr>
              <a:t>%</a:t>
            </a:r>
            <a:r>
              <a:rPr lang="ru-RU" sz="3700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Arial" charset="0"/>
              </a:rPr>
              <a:t>Сдавали экзамен  ученики СОШ №2-3чел и №10-1 чел 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Arial" charset="0"/>
              </a:rPr>
              <a:t>   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Arial" charset="0"/>
              </a:rPr>
              <a:t>Самый высокий балл –69 баллов     </a:t>
            </a:r>
            <a:r>
              <a:rPr lang="ru-RU" sz="1800" dirty="0" smtClean="0">
                <a:latin typeface="Arial" charset="0"/>
              </a:rPr>
              <a:t>2019г- </a:t>
            </a:r>
            <a:r>
              <a:rPr lang="ru-RU" sz="1800" dirty="0">
                <a:solidFill>
                  <a:schemeClr val="tx2"/>
                </a:solidFill>
                <a:latin typeface="Arial" charset="0"/>
              </a:rPr>
              <a:t>96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</a:rPr>
              <a:t>баллов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Arial" charset="0"/>
              </a:rPr>
              <a:t>СОШ №2- </a:t>
            </a:r>
            <a:r>
              <a:rPr lang="ru-RU" b="1" dirty="0" err="1" smtClean="0">
                <a:latin typeface="Arial" charset="0"/>
              </a:rPr>
              <a:t>Ряков</a:t>
            </a:r>
            <a:r>
              <a:rPr lang="ru-RU" b="1" dirty="0" smtClean="0">
                <a:latin typeface="Arial" charset="0"/>
              </a:rPr>
              <a:t> Даниил Сергеевич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latin typeface="Arial" charset="0"/>
              </a:rPr>
              <a:t>Средний балл по РГО-60,8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Arial" charset="0"/>
              </a:rPr>
              <a:t>(2019г-66,4 ;2018г-62,0;  2017г-58,8;  2016г-54</a:t>
            </a:r>
            <a:r>
              <a:rPr lang="ru-RU" sz="2600" dirty="0" smtClean="0">
                <a:latin typeface="Arial" charset="0"/>
              </a:rPr>
              <a:t>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9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900" dirty="0" smtClean="0">
                <a:latin typeface="Arial" charset="0"/>
              </a:rPr>
              <a:t>По России-60,1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900" dirty="0" smtClean="0">
                <a:latin typeface="Arial" charset="0"/>
              </a:rPr>
              <a:t>(2019г-57,2; 2018-56,6; 2017-55,1)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26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26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43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43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43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43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188913"/>
            <a:ext cx="6870700" cy="1600200"/>
          </a:xfrm>
        </p:spPr>
        <p:txBody>
          <a:bodyPr anchor="ctr"/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  <a:latin typeface="Arial" charset="0"/>
              </a:rPr>
              <a:t>Общие сведения о количестве выпускников </a:t>
            </a:r>
            <a:endParaRPr lang="ru-RU" sz="3600" b="1" smtClean="0">
              <a:latin typeface="Arial" charset="0"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1828800"/>
            <a:ext cx="8569200" cy="36576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Выпускников -191 человек.</a:t>
            </a:r>
          </a:p>
          <a:p>
            <a:pPr eaLnBrk="1" hangingPunct="1"/>
            <a:r>
              <a:rPr lang="ru-RU" sz="3600" dirty="0" smtClean="0">
                <a:latin typeface="Arial" charset="0"/>
              </a:rPr>
              <a:t>Допущены до ИА - 191 человек.</a:t>
            </a:r>
            <a:endParaRPr lang="en-US" sz="3600" dirty="0" smtClean="0">
              <a:latin typeface="Arial" charset="0"/>
            </a:endParaRPr>
          </a:p>
          <a:p>
            <a:pPr eaLnBrk="1" hangingPunct="1"/>
            <a:r>
              <a:rPr lang="ru-RU" sz="3600" dirty="0" smtClean="0">
                <a:latin typeface="Arial" charset="0"/>
              </a:rPr>
              <a:t>Проходили ИА в форме ЕГЭ-173чел.</a:t>
            </a:r>
          </a:p>
          <a:p>
            <a:pPr eaLnBrk="1" hangingPunct="1"/>
            <a:r>
              <a:rPr lang="ru-RU" sz="3600" dirty="0" smtClean="0">
                <a:latin typeface="Arial" charset="0"/>
              </a:rPr>
              <a:t>18 чел. от экзаменов отказались </a:t>
            </a:r>
            <a:r>
              <a:rPr lang="en-US" sz="2800" dirty="0" smtClean="0">
                <a:latin typeface="Arial" charset="0"/>
              </a:rPr>
              <a:t>9,4%</a:t>
            </a:r>
            <a:endParaRPr lang="ru-RU" sz="2800" dirty="0" smtClean="0">
              <a:latin typeface="Arial" charset="0"/>
            </a:endParaRPr>
          </a:p>
          <a:p>
            <a:pPr eaLnBrk="1" hangingPunct="1"/>
            <a:r>
              <a:rPr lang="ru-RU" sz="3600" dirty="0" smtClean="0">
                <a:latin typeface="Arial" charset="0"/>
              </a:rPr>
              <a:t>Аттестаты получили 191 человек.</a:t>
            </a:r>
          </a:p>
          <a:p>
            <a:pPr eaLnBrk="1" hangingPunct="1"/>
            <a:r>
              <a:rPr lang="ru-RU" sz="3600" dirty="0" smtClean="0">
                <a:latin typeface="Arial" charset="0"/>
              </a:rPr>
              <a:t>В форме ГВЭ </a:t>
            </a:r>
            <a:r>
              <a:rPr lang="ru-RU" sz="1400" dirty="0" smtClean="0">
                <a:latin typeface="Arial" charset="0"/>
              </a:rPr>
              <a:t>- </a:t>
            </a:r>
            <a:r>
              <a:rPr lang="ru-RU" sz="3600" dirty="0">
                <a:latin typeface="Arial" charset="0"/>
              </a:rPr>
              <a:t>0</a:t>
            </a:r>
            <a:r>
              <a:rPr lang="ru-RU" sz="3600" dirty="0" smtClean="0">
                <a:latin typeface="Arial" charset="0"/>
              </a:rPr>
              <a:t> чел.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95738" y="0"/>
            <a:ext cx="4392612" cy="785813"/>
          </a:xfrm>
        </p:spPr>
        <p:txBody>
          <a:bodyPr anchor="ctr"/>
          <a:lstStyle/>
          <a:p>
            <a:pPr eaLnBrk="1" hangingPunct="1"/>
            <a:r>
              <a:rPr lang="ru-RU" sz="4000" b="1" smtClean="0">
                <a:solidFill>
                  <a:srgbClr val="0070C0"/>
                </a:solidFill>
                <a:latin typeface="Arial" charset="0"/>
              </a:rPr>
              <a:t>Литература</a:t>
            </a: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765175"/>
            <a:ext cx="7632700" cy="4751388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Участвовало 10 человек-5,2%</a:t>
            </a:r>
          </a:p>
          <a:p>
            <a:pPr marL="0" indent="0" algn="ctr" eaLnBrk="1" hangingPunct="1">
              <a:buFontTx/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Сдали все.</a:t>
            </a:r>
          </a:p>
          <a:p>
            <a:pPr marL="0" indent="0" algn="ctr" eaLnBrk="1" hangingPunct="1">
              <a:buFontTx/>
              <a:buNone/>
            </a:pPr>
            <a:r>
              <a:rPr lang="ru-RU" sz="2800" dirty="0" smtClean="0">
                <a:latin typeface="Arial" charset="0"/>
              </a:rPr>
              <a:t>Самый высокий балл –87 баллов </a:t>
            </a:r>
            <a:r>
              <a:rPr lang="ru-RU" sz="1600" dirty="0" smtClean="0">
                <a:latin typeface="Arial" charset="0"/>
              </a:rPr>
              <a:t>2019г-</a:t>
            </a:r>
            <a:r>
              <a:rPr lang="ru-RU" sz="1600" dirty="0" smtClean="0">
                <a:solidFill>
                  <a:schemeClr val="tx2"/>
                </a:solidFill>
                <a:latin typeface="Arial" charset="0"/>
              </a:rPr>
              <a:t>87</a:t>
            </a:r>
            <a:r>
              <a:rPr lang="ru-RU" sz="1600" dirty="0" smtClean="0">
                <a:latin typeface="Arial" charset="0"/>
              </a:rPr>
              <a:t>баллов</a:t>
            </a:r>
          </a:p>
          <a:p>
            <a:pPr marL="0" indent="0" algn="ctr" eaLnBrk="1" hangingPunct="1">
              <a:buFontTx/>
              <a:buNone/>
            </a:pPr>
            <a:r>
              <a:rPr lang="ru-RU" b="1" dirty="0" smtClean="0">
                <a:latin typeface="Arial" charset="0"/>
              </a:rPr>
              <a:t>СОШ №7- Просвирякова Анна Александровна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 выше 80 баллов –3 чел </a:t>
            </a:r>
            <a:r>
              <a:rPr lang="ru-RU" sz="2400" dirty="0" err="1" smtClean="0">
                <a:latin typeface="Arial" charset="0"/>
              </a:rPr>
              <a:t>сош</a:t>
            </a:r>
            <a:r>
              <a:rPr lang="ru-RU" sz="2400" dirty="0" smtClean="0">
                <a:latin typeface="Arial" charset="0"/>
              </a:rPr>
              <a:t> №7,2,44</a:t>
            </a:r>
          </a:p>
          <a:p>
            <a:pPr marL="0" indent="0" algn="ctr" eaLnBrk="1" hangingPunct="1">
              <a:buFontTx/>
              <a:buNone/>
            </a:pPr>
            <a:r>
              <a:rPr lang="ru-RU" dirty="0" smtClean="0">
                <a:latin typeface="Arial" charset="0"/>
              </a:rPr>
              <a:t>Средний балл по РГО- 67,6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(2019г-70,9; 2018г-60,1; 2017г-53,4; 2016г-61)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По России- 64,2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(2019г-63,4; 2018-62,7;2017-59,6)</a:t>
            </a:r>
          </a:p>
          <a:p>
            <a:pPr marL="0" indent="0" algn="ctr" eaLnBrk="1" hangingPunct="1">
              <a:buFontTx/>
              <a:buNone/>
            </a:pPr>
            <a:endParaRPr lang="ru-RU" dirty="0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buFontTx/>
              <a:buNone/>
            </a:pPr>
            <a:endParaRPr lang="ru-RU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03575" y="0"/>
            <a:ext cx="5400675" cy="1214438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Информатика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388" y="981075"/>
            <a:ext cx="8137525" cy="5305425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</a:rPr>
              <a:t>Сдавало - 21человек – 10,9%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</a:rPr>
              <a:t>      Не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</a:rPr>
              <a:t>набрали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min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</a:rPr>
              <a:t>кол-во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</a:rPr>
              <a:t>баллов-4 чел-19% - №4,5,10,13</a:t>
            </a:r>
            <a:endParaRPr lang="ru-RU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Самый высокий балл -96 баллов </a:t>
            </a:r>
            <a:r>
              <a:rPr lang="ru-RU" sz="1600" dirty="0" smtClean="0">
                <a:latin typeface="Arial" pitchFamily="34" charset="0"/>
              </a:rPr>
              <a:t>2019г-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</a:rPr>
              <a:t>79 </a:t>
            </a:r>
            <a:r>
              <a:rPr lang="ru-RU" sz="1600" dirty="0" smtClean="0">
                <a:latin typeface="Arial" pitchFamily="34" charset="0"/>
              </a:rPr>
              <a:t>баллов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latin typeface="Arial" pitchFamily="34" charset="0"/>
              </a:rPr>
              <a:t>СОШ №1</a:t>
            </a:r>
            <a:r>
              <a:rPr lang="ru-RU" dirty="0" smtClean="0">
                <a:latin typeface="Arial" pitchFamily="34" charset="0"/>
              </a:rPr>
              <a:t>-</a:t>
            </a:r>
            <a:r>
              <a:rPr lang="ru-RU" b="1" dirty="0" smtClean="0">
                <a:latin typeface="Arial" pitchFamily="34" charset="0"/>
              </a:rPr>
              <a:t>Перов Юрий Евгеньевич СОШ№1- Лебедев </a:t>
            </a:r>
            <a:r>
              <a:rPr lang="ru-RU" b="1" dirty="0">
                <a:latin typeface="Arial" pitchFamily="34" charset="0"/>
              </a:rPr>
              <a:t>Андрей </a:t>
            </a:r>
            <a:r>
              <a:rPr lang="ru-RU" b="1" dirty="0" smtClean="0">
                <a:latin typeface="Arial" pitchFamily="34" charset="0"/>
              </a:rPr>
              <a:t>Олегович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            Средний балл по РГО- 56,1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           </a:t>
            </a:r>
            <a:r>
              <a:rPr lang="ru-RU" sz="2000" dirty="0" smtClean="0">
                <a:latin typeface="Arial" pitchFamily="34" charset="0"/>
              </a:rPr>
              <a:t>(2019г-54,5; 2018г -67,4; 2017г-50,2; 2016г-77 )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                                По России – 61,2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                         (2019г- 62,4; 2018-58,4;  2017-59,2)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18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4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4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47812" y="0"/>
            <a:ext cx="5400675" cy="1214438"/>
          </a:xfrm>
        </p:spPr>
        <p:txBody>
          <a:bodyPr anchor="ctr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Информатика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388" y="981075"/>
            <a:ext cx="8137525" cy="5305425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</a:rPr>
              <a:t>Сдавало - 2человека– 18%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</a:rPr>
              <a:t>      Не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</a:rPr>
              <a:t>набрали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min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</a:rPr>
              <a:t>кол-во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</a:rPr>
              <a:t>баллов-1 чел-50%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</a:rPr>
              <a:t>Отраднова Анастасия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Самый высокий балл -44 баллов </a:t>
            </a:r>
            <a:r>
              <a:rPr lang="ru-RU" sz="2400" dirty="0" smtClean="0">
                <a:latin typeface="Arial" pitchFamily="34" charset="0"/>
              </a:rPr>
              <a:t>2019г-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</a:rPr>
              <a:t>62 </a:t>
            </a:r>
            <a:r>
              <a:rPr lang="ru-RU" sz="2400" dirty="0" smtClean="0">
                <a:latin typeface="Arial" pitchFamily="34" charset="0"/>
              </a:rPr>
              <a:t>б.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dirty="0" smtClean="0">
                <a:latin typeface="Arial" pitchFamily="34" charset="0"/>
              </a:rPr>
              <a:t>Клейменова Анастасия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latin typeface="Arial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4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sz="4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25" y="0"/>
            <a:ext cx="6596063" cy="857250"/>
          </a:xfrm>
        </p:spPr>
        <p:txBody>
          <a:bodyPr anchor="ctr"/>
          <a:lstStyle/>
          <a:p>
            <a:pPr algn="l"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     Английский язык</a:t>
            </a:r>
          </a:p>
        </p:txBody>
      </p:sp>
      <p:sp>
        <p:nvSpPr>
          <p:cNvPr id="2969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63" y="857250"/>
            <a:ext cx="8358187" cy="55721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 Всего - 10 человек- 5,2%</a:t>
            </a:r>
          </a:p>
          <a:p>
            <a:pPr marL="0" indent="0" algn="ctr" eaLnBrk="1" hangingPunct="1">
              <a:buFontTx/>
              <a:buNone/>
            </a:pPr>
            <a:r>
              <a:rPr lang="ru-RU" sz="3600" dirty="0" smtClean="0">
                <a:latin typeface="Arial" charset="0"/>
              </a:rPr>
              <a:t>Сдали все.</a:t>
            </a:r>
          </a:p>
          <a:p>
            <a:pPr marL="0" indent="0" algn="ctr" eaLnBrk="1" hangingPunct="1">
              <a:buFontTx/>
              <a:buNone/>
            </a:pPr>
            <a:r>
              <a:rPr lang="ru-RU" sz="2800" dirty="0" smtClean="0">
                <a:latin typeface="Arial" charset="0"/>
              </a:rPr>
              <a:t>Самый высокий балл – 99 баллов</a:t>
            </a:r>
            <a:r>
              <a:rPr lang="ru-RU" dirty="0" smtClean="0">
                <a:latin typeface="Arial" charset="0"/>
              </a:rPr>
              <a:t>  </a:t>
            </a:r>
            <a:r>
              <a:rPr lang="ru-RU" sz="1600" dirty="0" smtClean="0">
                <a:latin typeface="Arial" charset="0"/>
              </a:rPr>
              <a:t>2019г -</a:t>
            </a:r>
            <a:r>
              <a:rPr lang="ru-RU" sz="1600" dirty="0" smtClean="0">
                <a:solidFill>
                  <a:schemeClr val="tx2"/>
                </a:solidFill>
                <a:latin typeface="Arial" charset="0"/>
              </a:rPr>
              <a:t>93</a:t>
            </a:r>
            <a:r>
              <a:rPr lang="ru-RU" sz="1600" dirty="0" smtClean="0">
                <a:latin typeface="Arial" charset="0"/>
              </a:rPr>
              <a:t> балла </a:t>
            </a:r>
          </a:p>
          <a:p>
            <a:pPr marL="0" indent="0" algn="ctr" eaLnBrk="1" hangingPunct="1">
              <a:buFont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</a:rPr>
              <a:t>СОШ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</a:rPr>
              <a:t>№10 – </a:t>
            </a:r>
            <a:r>
              <a:rPr lang="ru-RU" sz="2800" b="1" dirty="0" err="1">
                <a:solidFill>
                  <a:srgbClr val="000000"/>
                </a:solidFill>
                <a:latin typeface="Arial" pitchFamily="34" charset="0"/>
              </a:rPr>
              <a:t>Сюкасева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</a:rPr>
              <a:t> Полина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</a:rPr>
              <a:t>Владимировна</a:t>
            </a:r>
            <a:endParaRPr lang="ru-RU" sz="4000" dirty="0" smtClean="0">
              <a:latin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sz="4000" dirty="0" smtClean="0">
                <a:latin typeface="Arial" charset="0"/>
              </a:rPr>
              <a:t> Средний балл по РГО-68,8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(2019г-68,3; 2018г -54,5;  2018г-55,5;   2017г-60,2)</a:t>
            </a:r>
          </a:p>
          <a:p>
            <a:pPr marL="0" indent="0" algn="ctr" eaLnBrk="1" hangingPunct="1">
              <a:buFontTx/>
              <a:buNone/>
            </a:pPr>
            <a:r>
              <a:rPr lang="en-US" sz="2000" dirty="0" smtClean="0">
                <a:latin typeface="Arial" charset="0"/>
              </a:rPr>
              <a:t>Min -27</a:t>
            </a:r>
            <a:r>
              <a:rPr lang="ru-RU" sz="2000" dirty="0" smtClean="0">
                <a:latin typeface="Arial" charset="0"/>
              </a:rPr>
              <a:t> б</a:t>
            </a:r>
            <a:r>
              <a:rPr lang="en-US" sz="2000" dirty="0" smtClean="0">
                <a:latin typeface="Arial" charset="0"/>
              </a:rPr>
              <a:t> , </a:t>
            </a:r>
            <a:r>
              <a:rPr lang="ru-RU" sz="2000" dirty="0" smtClean="0">
                <a:latin typeface="Arial" charset="0"/>
              </a:rPr>
              <a:t>№</a:t>
            </a:r>
            <a:r>
              <a:rPr lang="en-US" sz="2000" dirty="0" smtClean="0">
                <a:latin typeface="Arial" charset="0"/>
              </a:rPr>
              <a:t>5</a:t>
            </a:r>
            <a:endParaRPr lang="ru-RU" sz="2000" dirty="0" smtClean="0">
              <a:latin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По России-70,9</a:t>
            </a:r>
          </a:p>
          <a:p>
            <a:pPr marL="0" indent="0" algn="ctr" eaLnBrk="1" hangingPunct="1">
              <a:buFontTx/>
              <a:buNone/>
            </a:pPr>
            <a:r>
              <a:rPr lang="ru-RU" sz="2400" dirty="0" smtClean="0">
                <a:latin typeface="Arial" charset="0"/>
              </a:rPr>
              <a:t>(2019г-73,5; 2018-69,2;  2017-70,2)</a:t>
            </a:r>
          </a:p>
          <a:p>
            <a:pPr marL="0" indent="0" algn="ctr" eaLnBrk="1" hangingPunct="1">
              <a:buFontTx/>
              <a:buNone/>
            </a:pPr>
            <a:endParaRPr lang="ru-RU" sz="4000" dirty="0" smtClean="0">
              <a:latin typeface="Arial" charset="0"/>
            </a:endParaRPr>
          </a:p>
          <a:p>
            <a:pPr marL="0" indent="0" algn="ctr" eaLnBrk="1" hangingPunct="1">
              <a:buFontTx/>
              <a:buNone/>
            </a:pPr>
            <a:endParaRPr lang="ru-RU" sz="2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25" y="0"/>
            <a:ext cx="6596063" cy="857250"/>
          </a:xfrm>
        </p:spPr>
        <p:txBody>
          <a:bodyPr anchor="ctr"/>
          <a:lstStyle/>
          <a:p>
            <a:pPr algn="l"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     Английский язык</a:t>
            </a:r>
          </a:p>
        </p:txBody>
      </p:sp>
      <p:sp>
        <p:nvSpPr>
          <p:cNvPr id="2969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63" y="857250"/>
            <a:ext cx="8358187" cy="55721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 Всего - </a:t>
            </a:r>
            <a:r>
              <a:rPr lang="ru-RU" sz="4000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 человека- 18%</a:t>
            </a:r>
          </a:p>
          <a:p>
            <a:pPr marL="0" indent="0" algn="ctr" eaLnBrk="1" hangingPunct="1">
              <a:buFontTx/>
              <a:buNone/>
            </a:pPr>
            <a:r>
              <a:rPr lang="ru-RU" sz="3600" dirty="0" smtClean="0">
                <a:latin typeface="Arial" charset="0"/>
              </a:rPr>
              <a:t>Сдали все.</a:t>
            </a:r>
          </a:p>
          <a:p>
            <a:pPr marL="0" indent="0" algn="ctr" eaLnBrk="1" hangingPunct="1">
              <a:buFontTx/>
              <a:buNone/>
            </a:pPr>
            <a:endParaRPr lang="ru-RU" sz="3600" dirty="0" smtClean="0">
              <a:latin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sz="2800" dirty="0" smtClean="0">
                <a:latin typeface="Arial" charset="0"/>
              </a:rPr>
              <a:t>Самый высокий балл – 56 баллов</a:t>
            </a:r>
            <a:r>
              <a:rPr lang="ru-RU" dirty="0" smtClean="0">
                <a:latin typeface="Arial" charset="0"/>
              </a:rPr>
              <a:t>  </a:t>
            </a:r>
            <a:r>
              <a:rPr lang="ru-RU" sz="2000" dirty="0" smtClean="0">
                <a:latin typeface="Arial" charset="0"/>
              </a:rPr>
              <a:t>2019г -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</a:rPr>
              <a:t>24</a:t>
            </a:r>
            <a:r>
              <a:rPr lang="ru-RU" sz="2000" dirty="0" smtClean="0">
                <a:latin typeface="Arial" charset="0"/>
              </a:rPr>
              <a:t> балла </a:t>
            </a:r>
          </a:p>
          <a:p>
            <a:pPr marL="0" indent="0" algn="ctr" eaLnBrk="1" hangingPunct="1">
              <a:buFontTx/>
              <a:buNone/>
            </a:pPr>
            <a:r>
              <a:rPr lang="ru-RU" sz="2800" dirty="0" err="1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Кропачев</a:t>
            </a:r>
            <a:r>
              <a:rPr lang="ru-RU" sz="2800" dirty="0" smtClean="0">
                <a:solidFill>
                  <a:schemeClr val="accent6">
                    <a:lumMod val="95000"/>
                    <a:lumOff val="5000"/>
                  </a:schemeClr>
                </a:solidFill>
              </a:rPr>
              <a:t> Егор</a:t>
            </a:r>
          </a:p>
        </p:txBody>
      </p:sp>
    </p:spTree>
    <p:extLst>
      <p:ext uri="{BB962C8B-B14F-4D97-AF65-F5344CB8AC3E}">
        <p14:creationId xmlns:p14="http://schemas.microsoft.com/office/powerpoint/2010/main" val="2543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52400"/>
            <a:ext cx="6870700" cy="490538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0070C0"/>
                </a:solidFill>
                <a:latin typeface="Calibri" pitchFamily="34" charset="0"/>
              </a:rPr>
              <a:t>Результаты итоговой аттестации </a:t>
            </a: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в </a:t>
            </a:r>
            <a:r>
              <a:rPr lang="ru-RU" sz="3600" b="1" dirty="0">
                <a:solidFill>
                  <a:srgbClr val="0070C0"/>
                </a:solidFill>
                <a:latin typeface="Calibri" pitchFamily="34" charset="0"/>
              </a:rPr>
              <a:t>11 классах </a:t>
            </a: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2020г</a:t>
            </a:r>
            <a:endParaRPr lang="ru-RU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0825" y="836613"/>
            <a:ext cx="8424863" cy="58070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800" dirty="0" smtClean="0">
                <a:latin typeface="Bahnschrift" panose="020B0502040204020203" pitchFamily="34" charset="0"/>
              </a:rPr>
              <a:t>   </a:t>
            </a:r>
            <a:r>
              <a:rPr lang="ru-RU" sz="2000" dirty="0" smtClean="0">
                <a:latin typeface="Bahnschrift" panose="020B0502040204020203" pitchFamily="34" charset="0"/>
              </a:rPr>
              <a:t>Получили аттестаты - </a:t>
            </a:r>
            <a:r>
              <a:rPr lang="ru-RU" sz="2000" b="1" dirty="0" smtClean="0">
                <a:solidFill>
                  <a:schemeClr val="tx2"/>
                </a:solidFill>
                <a:latin typeface="Bahnschrift" panose="020B0502040204020203" pitchFamily="34" charset="0"/>
              </a:rPr>
              <a:t>191 </a:t>
            </a:r>
            <a:r>
              <a:rPr lang="ru-RU" sz="2000" dirty="0" smtClean="0">
                <a:solidFill>
                  <a:schemeClr val="tx2"/>
                </a:solidFill>
                <a:latin typeface="Bahnschrift" panose="020B0502040204020203" pitchFamily="34" charset="0"/>
              </a:rPr>
              <a:t>чел</a:t>
            </a:r>
            <a:r>
              <a:rPr lang="ru-RU" sz="2000" dirty="0" smtClean="0">
                <a:latin typeface="Bahnschrift" panose="020B0502040204020203" pitchFamily="34" charset="0"/>
              </a:rPr>
              <a:t>. из них:</a:t>
            </a:r>
          </a:p>
          <a:p>
            <a:pPr marL="0" indent="0" algn="ctr" eaLnBrk="1" hangingPunct="1">
              <a:buFontTx/>
              <a:buNone/>
            </a:pPr>
            <a:r>
              <a:rPr lang="ru-RU" sz="2000" dirty="0" smtClean="0">
                <a:latin typeface="Arial Narrow" panose="020B0606020202030204" pitchFamily="34" charset="0"/>
              </a:rPr>
              <a:t>аттестат с отличием и </a:t>
            </a:r>
            <a:r>
              <a:rPr lang="ru-RU" altLang="ru-RU" sz="1800" kern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награждены </a:t>
            </a:r>
            <a:r>
              <a:rPr lang="ru-RU" altLang="ru-RU" sz="1800" kern="1200" dirty="0">
                <a:solidFill>
                  <a:prstClr val="black"/>
                </a:solidFill>
                <a:latin typeface="Arial Narrow" panose="020B0606020202030204" pitchFamily="34" charset="0"/>
              </a:rPr>
              <a:t>медалью "За особые успехи в учении</a:t>
            </a:r>
            <a:r>
              <a:rPr lang="ru-RU" altLang="ru-RU" sz="1800" kern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ru-RU" sz="2000" dirty="0">
                <a:latin typeface="Arial Narrow" panose="020B0606020202030204" pitchFamily="34" charset="0"/>
              </a:rPr>
              <a:t>–</a:t>
            </a:r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17 </a:t>
            </a:r>
            <a:r>
              <a:rPr lang="ru-RU" sz="2000" dirty="0">
                <a:latin typeface="Arial Narrow" panose="020B0606020202030204" pitchFamily="34" charset="0"/>
              </a:rPr>
              <a:t>человек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СОШ №1-2 чел.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Лебедева </a:t>
            </a:r>
            <a:r>
              <a:rPr lang="ru-RU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Есения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Станиславовна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 Лебедев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Андрей Олегович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СОШ № 2-1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Крюкова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Мария Евгеньевна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СОШ №4-2 чел.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Засыпкина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Алина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Андреевна;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Мусальникова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Анастасия Дмитриевна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СОШ № 5-2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Черемисскина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Екатерина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Андреевна; Никифорова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Елизавета 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Сергеевна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СОШ №7-3 чел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Бахтеев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Никита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Алексеевич; Девятова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Юлия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Павловна; Парамонова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Елена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Сергеевн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МАОУ СОШ №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10-4 чел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Ежов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Тимофей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Александрович;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Медведева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Елена Андреевна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</a:t>
            </a:r>
            <a:r>
              <a:rPr lang="ru-RU" sz="16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Сюкасева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Полина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Владиславовна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Чечулина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Татьяна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Сергеевна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МАОУ </a:t>
            </a: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СОШ №</a:t>
            </a:r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44-3 чел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</a:t>
            </a:r>
            <a:r>
              <a:rPr lang="ru-RU" sz="16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Кудякова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Алина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Максимовна; </a:t>
            </a:r>
            <a:r>
              <a:rPr lang="ru-RU" sz="16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Дрововозова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Евгения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Викторовна;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Яшкина Алина Константиновна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FontTx/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FontTx/>
              <a:buNone/>
            </a:pPr>
            <a:endParaRPr lang="ru-RU" sz="2000" dirty="0" smtClean="0">
              <a:latin typeface="Arial Black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ru-RU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52400"/>
            <a:ext cx="6870700" cy="490538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Поступление в учебные заведения</a:t>
            </a:r>
            <a:b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itchFamily="34" charset="0"/>
              </a:rPr>
              <a:t>11 </a:t>
            </a: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класса 2020г</a:t>
            </a:r>
            <a:endParaRPr lang="ru-RU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2434" y="908720"/>
            <a:ext cx="9036495" cy="5807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Рустамова</a:t>
            </a: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Екатерина-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>не поступила!!!</a:t>
            </a:r>
          </a:p>
          <a:p>
            <a:pPr marL="0" indent="0" eaLnBrk="1" hangingPunct="1">
              <a:buFontTx/>
              <a:buNone/>
            </a:pP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Отраднова Анастасия-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>не поступила!!!</a:t>
            </a:r>
          </a:p>
          <a:p>
            <a:pPr marL="0" indent="0" eaLnBrk="1" hangingPunct="1">
              <a:buFontTx/>
              <a:buNone/>
            </a:pP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Субханова</a:t>
            </a: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Мадина</a:t>
            </a: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-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медицинский </a:t>
            </a:r>
            <a:r>
              <a:rPr lang="ru-RU" sz="1600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колледж,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акушерское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дело, бюджет</a:t>
            </a:r>
            <a:endParaRPr lang="ru-RU" sz="1600" dirty="0" smtClean="0">
              <a:solidFill>
                <a:schemeClr val="accent6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Черемисскина</a:t>
            </a: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 Екатерина-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Государственный </a:t>
            </a:r>
            <a:r>
              <a:rPr lang="ru-RU" sz="1600" dirty="0">
                <a:solidFill>
                  <a:srgbClr val="00B0F0"/>
                </a:solidFill>
                <a:latin typeface="Bahnschrift" panose="020B0502040204020203" pitchFamily="34" charset="0"/>
              </a:rPr>
              <a:t>университет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управления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(Москва)менеджмент,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бюджет</a:t>
            </a:r>
            <a:endParaRPr lang="ru-RU" sz="1600" dirty="0" smtClean="0">
              <a:solidFill>
                <a:schemeClr val="accent6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Федосеева Лариса -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Лесотехнический </a:t>
            </a:r>
            <a:r>
              <a:rPr lang="ru-RU" sz="1600" dirty="0">
                <a:solidFill>
                  <a:srgbClr val="00B0F0"/>
                </a:solidFill>
                <a:latin typeface="Bahnschrift" panose="020B0502040204020203" pitchFamily="34" charset="0"/>
              </a:rPr>
              <a:t>университет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управление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качеством в технологических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системах, бюджет</a:t>
            </a:r>
          </a:p>
          <a:p>
            <a:pPr marL="0" indent="0" eaLnBrk="1" hangingPunct="1">
              <a:buFontTx/>
              <a:buNone/>
            </a:pP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Никифорова Елизавета-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Нижнетагильский государственный социально-педагогический </a:t>
            </a:r>
            <a:r>
              <a:rPr lang="ru-RU" sz="1600" dirty="0">
                <a:solidFill>
                  <a:srgbClr val="00B0F0"/>
                </a:solidFill>
                <a:latin typeface="Bahnschrift" panose="020B0502040204020203" pitchFamily="34" charset="0"/>
              </a:rPr>
              <a:t>институт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, Специальная </a:t>
            </a:r>
            <a:r>
              <a:rPr lang="ru-RU" sz="1600" dirty="0" err="1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психолохия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и педагогика, бюджет</a:t>
            </a:r>
            <a:endParaRPr lang="ru-RU" sz="1600" dirty="0" smtClean="0">
              <a:solidFill>
                <a:schemeClr val="accent6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Бадрутдинов</a:t>
            </a: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 Роман- </a:t>
            </a:r>
            <a:r>
              <a:rPr lang="ru-RU" sz="1600" dirty="0">
                <a:solidFill>
                  <a:schemeClr val="accent6"/>
                </a:solidFill>
                <a:latin typeface="Bahnschrift" panose="020B0502040204020203" pitchFamily="34" charset="0"/>
              </a:rPr>
              <a:t>Екатеринбургский а</a:t>
            </a:r>
            <a:r>
              <a:rPr lang="ru-RU" sz="16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втодорожный </a:t>
            </a:r>
            <a:r>
              <a:rPr lang="ru-RU" sz="1600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колледж</a:t>
            </a:r>
            <a:r>
              <a:rPr lang="ru-RU" sz="16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, </a:t>
            </a:r>
            <a:r>
              <a:rPr lang="ru-RU" sz="1600" dirty="0">
                <a:solidFill>
                  <a:schemeClr val="accent6"/>
                </a:solidFill>
                <a:latin typeface="Bahnschrift" panose="020B0502040204020203" pitchFamily="34" charset="0"/>
              </a:rPr>
              <a:t>Строительство и эксплуатация дорог и </a:t>
            </a:r>
            <a:r>
              <a:rPr lang="ru-RU" sz="16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аэродромов, </a:t>
            </a:r>
            <a:r>
              <a:rPr lang="ru-RU" sz="1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платно</a:t>
            </a:r>
          </a:p>
          <a:p>
            <a:pPr marL="0" indent="0" eaLnBrk="1" hangingPunct="1">
              <a:buFontTx/>
              <a:buNone/>
            </a:pP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Багдасарян Карен-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Уральский </a:t>
            </a:r>
            <a:r>
              <a:rPr lang="ru-RU" sz="1600" dirty="0">
                <a:solidFill>
                  <a:srgbClr val="00B050"/>
                </a:solidFill>
                <a:latin typeface="Bahnschrift" panose="020B0502040204020203" pitchFamily="34" charset="0"/>
              </a:rPr>
              <a:t>колледж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права и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экономики, юрист, </a:t>
            </a:r>
            <a:r>
              <a:rPr lang="ru-RU" sz="1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платно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Клейменова А</a:t>
            </a: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настасия-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Нижнетагильский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государственный профессиональный </a:t>
            </a:r>
            <a:r>
              <a:rPr lang="ru-RU" sz="1600" dirty="0">
                <a:solidFill>
                  <a:srgbClr val="00B050"/>
                </a:solidFill>
                <a:latin typeface="Bahnschrift" panose="020B0502040204020203" pitchFamily="34" charset="0"/>
              </a:rPr>
              <a:t>колледж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им. </a:t>
            </a:r>
            <a:r>
              <a:rPr lang="ru-RU" sz="1600" dirty="0" err="1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Н.А.Демидова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,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компьютерные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системы и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комплексы,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бюджет</a:t>
            </a:r>
            <a:endParaRPr lang="ru-RU" sz="1600" dirty="0" smtClean="0">
              <a:solidFill>
                <a:schemeClr val="accent6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Куликова Кристина-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Волгоградский государственный социально-педагогический </a:t>
            </a:r>
            <a:r>
              <a:rPr lang="ru-RU" sz="1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университет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, музыкальное образование, бюджет</a:t>
            </a:r>
          </a:p>
          <a:p>
            <a:pPr marL="0" indent="0" eaLnBrk="1" hangingPunct="1">
              <a:buFontTx/>
              <a:buNone/>
            </a:pP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Рычкова </a:t>
            </a:r>
            <a:r>
              <a:rPr lang="ru-RU" sz="1600" dirty="0">
                <a:solidFill>
                  <a:srgbClr val="7030A0"/>
                </a:solidFill>
                <a:latin typeface="Bahnschrift" panose="020B0502040204020203" pitchFamily="34" charset="0"/>
              </a:rPr>
              <a:t>Кристина - </a:t>
            </a:r>
            <a:r>
              <a:rPr lang="ru-RU" sz="16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медицинский </a:t>
            </a:r>
            <a:r>
              <a:rPr lang="ru-RU" sz="1600" dirty="0">
                <a:solidFill>
                  <a:srgbClr val="00B050"/>
                </a:solidFill>
                <a:latin typeface="Bahnschrift" panose="020B0502040204020203" pitchFamily="34" charset="0"/>
              </a:rPr>
              <a:t>колледж,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фельдшер( Екатеринбург),бюджет</a:t>
            </a:r>
          </a:p>
          <a:p>
            <a:pPr marL="0" indent="0" eaLnBrk="1" hangingPunct="1">
              <a:buFontTx/>
              <a:buNone/>
            </a:pP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Пескова</a:t>
            </a: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Дарья-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Нижнетагильский педагогический </a:t>
            </a:r>
            <a:r>
              <a:rPr lang="ru-RU" sz="1600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колледж №2,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учитель физической культуры, бюджет</a:t>
            </a:r>
          </a:p>
          <a:p>
            <a:pPr marL="0" indent="0" eaLnBrk="1" hangingPunct="1">
              <a:buFontTx/>
              <a:buNone/>
            </a:pPr>
            <a:r>
              <a:rPr lang="ru-RU" sz="16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Кропачев</a:t>
            </a:r>
            <a:r>
              <a:rPr lang="ru-RU" sz="16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Егор – </a:t>
            </a:r>
            <a:r>
              <a:rPr lang="ru-RU" sz="16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ждет зачисления  </a:t>
            </a:r>
          </a:p>
          <a:p>
            <a:pPr marL="0" indent="0" eaLnBrk="1" hangingPunct="1">
              <a:buFontTx/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  <a:ea typeface="Calibri"/>
              <a:cs typeface="Times New Roman"/>
            </a:endParaRPr>
          </a:p>
          <a:p>
            <a:pPr marL="0" indent="0" eaLnBrk="1" hangingPunct="1">
              <a:buFontTx/>
              <a:buNone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FontTx/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FontTx/>
              <a:buNone/>
            </a:pPr>
            <a:endParaRPr lang="ru-RU" sz="2000" dirty="0" smtClean="0">
              <a:latin typeface="Arial Black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ru-RU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3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132856"/>
            <a:ext cx="7326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36% учащихся поступили в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вуз</a:t>
            </a:r>
          </a:p>
          <a:p>
            <a:pPr marL="0" indent="0" eaLnBrk="1" hangingPunct="1">
              <a:buFontTx/>
              <a:buNone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  <a:ea typeface="Calibri"/>
              <a:cs typeface="Times New Roman"/>
            </a:endParaRPr>
          </a:p>
          <a:p>
            <a:pPr marL="0" indent="0" eaLnBrk="1" hangingPunct="1">
              <a:buNone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46% учащихся поступили в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колледж</a:t>
            </a:r>
          </a:p>
          <a:p>
            <a:pPr marL="0" indent="0" eaLnBrk="1" hangingPunct="1">
              <a:buNone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  <a:ea typeface="Calibri"/>
              <a:cs typeface="Times New Roman"/>
            </a:endParaRPr>
          </a:p>
          <a:p>
            <a:pPr marL="0" indent="0" eaLnBrk="1" hangingPunct="1">
              <a:buNone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3% учащихся не определились</a:t>
            </a:r>
          </a:p>
        </p:txBody>
      </p:sp>
    </p:spTree>
    <p:extLst>
      <p:ext uri="{BB962C8B-B14F-4D97-AF65-F5344CB8AC3E}">
        <p14:creationId xmlns:p14="http://schemas.microsoft.com/office/powerpoint/2010/main" val="3247087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229600" cy="55054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</a:rPr>
              <a:t>Результаты основного государственного экзамена</a:t>
            </a:r>
            <a:br>
              <a:rPr lang="ru-RU" sz="5400" b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</a:rPr>
              <a:t>2020 года</a:t>
            </a:r>
          </a:p>
          <a:p>
            <a:pPr algn="ctr" eaLnBrk="1" hangingPunct="1"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477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  <a:latin typeface="Arial" charset="0"/>
              </a:rPr>
              <a:t>Общие сведения о количестве выпускников 9 классов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214438"/>
            <a:ext cx="8351838" cy="49291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</a:rPr>
              <a:t>Выпускников текущего года- 518чел</a:t>
            </a:r>
            <a:r>
              <a:rPr lang="ru-RU" sz="2400" b="1" dirty="0" smtClean="0">
                <a:latin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ru-RU" dirty="0" smtClean="0">
                <a:latin typeface="Arial" pitchFamily="34" charset="0"/>
              </a:rPr>
              <a:t>Не допущены до ИА:1 чел.- 0,2%</a:t>
            </a:r>
            <a:r>
              <a:rPr lang="ru-RU" sz="2000" dirty="0" smtClean="0">
                <a:latin typeface="Arial" pitchFamily="34" charset="0"/>
              </a:rPr>
              <a:t> СОШ №7 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ru-RU" dirty="0" smtClean="0">
                <a:latin typeface="Arial" pitchFamily="34" charset="0"/>
              </a:rPr>
              <a:t>        Допущены до ИА: 517чел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.-99,8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%</a:t>
            </a:r>
            <a:endParaRPr lang="ru-RU" dirty="0" smtClean="0">
              <a:latin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latin typeface="Arial" pitchFamily="34" charset="0"/>
              </a:rPr>
              <a:t>Получили аттестатт-517 человек .-99,8%</a:t>
            </a:r>
          </a:p>
          <a:p>
            <a:pPr lvl="0" algn="ctr" eaLnBrk="1" hangingPunct="1">
              <a:buNone/>
              <a:defRPr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Аттестаты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отличием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получили-20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pPr lvl="0" algn="ctr" eaLnBrk="1" hangingPunct="1">
              <a:buNone/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СОШ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№2-9ч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№7-6ч.№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10-3ч.;№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23-2ч.</a:t>
            </a:r>
          </a:p>
          <a:p>
            <a:pPr lvl="0" algn="ctr" eaLnBrk="1" hangingPunct="1"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2019-12 чел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188913"/>
            <a:ext cx="6870700" cy="1600200"/>
          </a:xfrm>
        </p:spPr>
        <p:txBody>
          <a:bodyPr anchor="ctr"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  <a:latin typeface="Arial" charset="0"/>
              </a:rPr>
              <a:t>Общие сведения о количестве выпускников МБОУ СОШ №5 </a:t>
            </a:r>
            <a:endParaRPr lang="ru-RU" sz="3600" b="1" dirty="0" smtClean="0">
              <a:latin typeface="Arial" charset="0"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1828800"/>
            <a:ext cx="8569200" cy="36576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Выпускников -13 человек.</a:t>
            </a:r>
          </a:p>
          <a:p>
            <a:pPr eaLnBrk="1" hangingPunct="1"/>
            <a:r>
              <a:rPr lang="ru-RU" sz="3600" dirty="0" smtClean="0">
                <a:latin typeface="Arial" charset="0"/>
              </a:rPr>
              <a:t>Допущены до ИА - 13 человек.</a:t>
            </a:r>
            <a:endParaRPr lang="en-US" sz="3600" dirty="0" smtClean="0">
              <a:latin typeface="Arial" charset="0"/>
            </a:endParaRPr>
          </a:p>
          <a:p>
            <a:pPr eaLnBrk="1" hangingPunct="1"/>
            <a:r>
              <a:rPr lang="ru-RU" sz="3600" dirty="0" smtClean="0">
                <a:latin typeface="Arial" charset="0"/>
              </a:rPr>
              <a:t>Проходили ИА в форме ЕГЭ-11чел.</a:t>
            </a:r>
          </a:p>
          <a:p>
            <a:pPr eaLnBrk="1" hangingPunct="1"/>
            <a:r>
              <a:rPr lang="ru-RU" sz="3600" dirty="0">
                <a:latin typeface="Arial" charset="0"/>
              </a:rPr>
              <a:t>2</a:t>
            </a:r>
            <a:r>
              <a:rPr lang="ru-RU" sz="3600" dirty="0" smtClean="0">
                <a:latin typeface="Arial" charset="0"/>
              </a:rPr>
              <a:t> чел. от экзаменов отказались </a:t>
            </a:r>
            <a:r>
              <a:rPr lang="ru-RU" sz="2800" dirty="0" smtClean="0">
                <a:latin typeface="Arial" charset="0"/>
              </a:rPr>
              <a:t>18</a:t>
            </a:r>
            <a:r>
              <a:rPr lang="en-US" sz="2800" dirty="0" smtClean="0">
                <a:latin typeface="Arial" charset="0"/>
              </a:rPr>
              <a:t>%</a:t>
            </a:r>
            <a:endParaRPr lang="ru-RU" sz="2800" dirty="0" smtClean="0">
              <a:latin typeface="Arial" charset="0"/>
            </a:endParaRPr>
          </a:p>
          <a:p>
            <a:pPr eaLnBrk="1" hangingPunct="1"/>
            <a:r>
              <a:rPr lang="ru-RU" sz="3600" dirty="0" smtClean="0">
                <a:latin typeface="Arial" charset="0"/>
              </a:rPr>
              <a:t>Аттестаты получили 13 человек.</a:t>
            </a:r>
          </a:p>
          <a:p>
            <a:pPr eaLnBrk="1" hangingPunct="1"/>
            <a:r>
              <a:rPr lang="ru-RU" sz="3600" dirty="0" smtClean="0">
                <a:latin typeface="Arial" charset="0"/>
              </a:rPr>
              <a:t>В форме ГВЭ </a:t>
            </a:r>
            <a:r>
              <a:rPr lang="ru-RU" sz="1400" dirty="0" smtClean="0">
                <a:latin typeface="Arial" charset="0"/>
              </a:rPr>
              <a:t>- </a:t>
            </a:r>
            <a:r>
              <a:rPr lang="ru-RU" sz="3600" dirty="0">
                <a:latin typeface="Arial" charset="0"/>
              </a:rPr>
              <a:t>0</a:t>
            </a:r>
            <a:r>
              <a:rPr lang="ru-RU" sz="3600" dirty="0" smtClean="0">
                <a:latin typeface="Arial" charset="0"/>
              </a:rPr>
              <a:t> чел. </a:t>
            </a:r>
          </a:p>
        </p:txBody>
      </p:sp>
    </p:spTree>
    <p:extLst>
      <p:ext uri="{BB962C8B-B14F-4D97-AF65-F5344CB8AC3E}">
        <p14:creationId xmlns:p14="http://schemas.microsoft.com/office/powerpoint/2010/main" val="606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764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" charset="0"/>
              </a:rPr>
              <a:t>Общие сведения о количестве выпускников 9 класса </a:t>
            </a:r>
            <a:br>
              <a:rPr lang="ru-RU" sz="32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" charset="0"/>
              </a:rPr>
              <a:t>МБОУ СОШ №5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6839" y="2204864"/>
            <a:ext cx="8351838" cy="49291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</a:rPr>
              <a:t>Выпускников текущего года- 27чел</a:t>
            </a:r>
            <a:r>
              <a:rPr lang="ru-RU" sz="2400" b="1" dirty="0" smtClean="0">
                <a:latin typeface="Arial" pitchFamily="34" charset="0"/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ru-RU" dirty="0" smtClean="0">
                <a:latin typeface="Arial" pitchFamily="34" charset="0"/>
              </a:rPr>
              <a:t>Не допущены до ИА:0 чел.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lvl="0" indent="0" eaLnBrk="1" hangingPunct="1">
              <a:buNone/>
              <a:defRPr/>
            </a:pPr>
            <a:r>
              <a:rPr lang="ru-RU" dirty="0" smtClean="0">
                <a:latin typeface="Arial" pitchFamily="34" charset="0"/>
              </a:rPr>
              <a:t>Допущены до ИА: 27чел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.-100%</a:t>
            </a:r>
            <a:endParaRPr lang="ru-RU" dirty="0" smtClean="0">
              <a:latin typeface="Arial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ru-RU" dirty="0" smtClean="0">
                <a:latin typeface="Arial" pitchFamily="34" charset="0"/>
              </a:rPr>
              <a:t>Получили аттестатт-27 человек .-100%</a:t>
            </a:r>
          </a:p>
          <a:p>
            <a:pPr lvl="0" algn="ctr" eaLnBrk="1" hangingPunct="1">
              <a:buNone/>
              <a:defRPr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Аттестаты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отличием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получили-0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pPr lvl="0" algn="ctr" eaLnBrk="1" hangingPunct="1"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2019-0 чел.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43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52400"/>
            <a:ext cx="6870700" cy="490538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Поступление в учебные заведения</a:t>
            </a:r>
            <a:b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 9 класса 2020г</a:t>
            </a:r>
            <a:endParaRPr lang="ru-RU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2434" y="908720"/>
            <a:ext cx="9036495" cy="5807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sz="2400" dirty="0" smtClean="0">
              <a:solidFill>
                <a:schemeClr val="accent6">
                  <a:lumMod val="95000"/>
                  <a:lumOff val="5000"/>
                </a:schemeClr>
              </a:solidFill>
              <a:latin typeface="Bahnschrift" panose="020B0502040204020203" pitchFamily="34" charset="0"/>
              <a:ea typeface="Calibri"/>
              <a:cs typeface="Times New Roman"/>
            </a:endParaRPr>
          </a:p>
          <a:p>
            <a:pPr marL="0" indent="0" eaLnBrk="1" hangingPunct="1">
              <a:buFontTx/>
              <a:buNone/>
            </a:pPr>
            <a:r>
              <a:rPr lang="ru-RU" sz="2400" dirty="0" err="1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Режевской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 политехникум-14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чел. 52%</a:t>
            </a:r>
          </a:p>
          <a:p>
            <a:pPr marL="0" indent="0" eaLnBrk="1" hangingPunct="1">
              <a:buFontTx/>
              <a:buNone/>
            </a:pP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Артемовский 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колледж точного 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приборостроения-1чел. 4%</a:t>
            </a:r>
          </a:p>
          <a:p>
            <a:pPr marL="0" indent="0" eaLnBrk="1" hangingPunct="1">
              <a:buFontTx/>
              <a:buNone/>
            </a:pP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Екатеринбург -ж/д 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коллежд-2чел. 7%</a:t>
            </a:r>
          </a:p>
          <a:p>
            <a:pPr marL="0" indent="0" eaLnBrk="1" hangingPunct="1">
              <a:buNone/>
            </a:pP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Ревдинский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 педагогический колледж- 1чел. 4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%</a:t>
            </a:r>
          </a:p>
          <a:p>
            <a:pPr marL="0" indent="0" eaLnBrk="1" hangingPunct="1">
              <a:buNone/>
            </a:pP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Уральский </a:t>
            </a:r>
            <a:r>
              <a:rPr lang="ru-RU" sz="2400" dirty="0" err="1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гос.колледж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им.Ползунова-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1чел. 4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%</a:t>
            </a:r>
          </a:p>
          <a:p>
            <a:pPr marL="0" indent="0" eaLnBrk="1" hangingPunct="1">
              <a:buFontTx/>
              <a:buNone/>
            </a:pP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5 человек - 10 </a:t>
            </a: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класс 16%</a:t>
            </a:r>
          </a:p>
          <a:p>
            <a:pPr marL="0" indent="0" eaLnBrk="1" hangingPunct="1">
              <a:buFontTx/>
              <a:buNone/>
            </a:pPr>
            <a:r>
              <a:rPr lang="ru-RU" sz="2400" dirty="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3 </a:t>
            </a:r>
            <a:r>
              <a:rPr lang="ru-RU" sz="2400" dirty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человека </a:t>
            </a:r>
            <a:r>
              <a:rPr lang="ru-RU" sz="240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не </a:t>
            </a:r>
            <a:r>
              <a:rPr lang="ru-RU" sz="2400" smtClean="0">
                <a:solidFill>
                  <a:schemeClr val="accent6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ea typeface="Calibri"/>
                <a:cs typeface="Times New Roman"/>
              </a:rPr>
              <a:t>устроены 11%</a:t>
            </a:r>
            <a:endParaRPr lang="ru-RU" sz="2400" dirty="0" smtClean="0">
              <a:solidFill>
                <a:schemeClr val="accent6">
                  <a:lumMod val="95000"/>
                  <a:lumOff val="5000"/>
                </a:schemeClr>
              </a:solidFill>
              <a:latin typeface="Bahnschrift" panose="020B0502040204020203" pitchFamily="34" charset="0"/>
              <a:ea typeface="Calibri"/>
              <a:cs typeface="Times New Roman"/>
            </a:endParaRPr>
          </a:p>
          <a:p>
            <a:pPr marL="0" indent="0" eaLnBrk="1" hangingPunct="1">
              <a:buFontTx/>
              <a:buNone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FontTx/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FontTx/>
              <a:buNone/>
            </a:pPr>
            <a:endParaRPr lang="ru-RU" sz="2000" dirty="0" smtClean="0">
              <a:latin typeface="Arial Black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ru-RU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77476"/>
              </p:ext>
            </p:extLst>
          </p:nvPr>
        </p:nvGraphicFramePr>
        <p:xfrm>
          <a:off x="179513" y="1412776"/>
          <a:ext cx="8031707" cy="365290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00200"/>
                <a:gridCol w="1100003"/>
                <a:gridCol w="1282876"/>
                <a:gridCol w="1282876"/>
                <a:gridCol w="1282876"/>
                <a:gridCol w="1282876"/>
              </a:tblGrid>
              <a:tr h="162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класс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6класс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7класс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класс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 класс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14.09/15.09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14.09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16.09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17.09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Окружающий мир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История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22.09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Биология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23.09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24.09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География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28.09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Обществознание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01.10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01.10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01.10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Физика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06.10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06.10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Английский язык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08.10/09.10/10.10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  <a:tr h="16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Химия 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08.10</a:t>
                      </a:r>
                      <a:endParaRPr lang="ru-RU" sz="1600" dirty="0">
                        <a:solidFill>
                          <a:schemeClr val="accent6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87" marR="57087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5019" y="11663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ВПР </a:t>
            </a: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2020-2021 учебный год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48038" y="0"/>
            <a:ext cx="4679950" cy="1368425"/>
          </a:xfrm>
        </p:spPr>
        <p:txBody>
          <a:bodyPr anchor="ctr"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Русский язык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625" y="1214438"/>
            <a:ext cx="8229600" cy="5286375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4100" b="1" dirty="0" smtClean="0">
                <a:solidFill>
                  <a:srgbClr val="FF0000"/>
                </a:solidFill>
                <a:latin typeface="Arial" pitchFamily="34" charset="0"/>
              </a:rPr>
              <a:t>Всего - 167 человек</a:t>
            </a:r>
          </a:p>
          <a:p>
            <a:pPr algn="ctr" eaLnBrk="1" hangingPunct="1">
              <a:buFontTx/>
              <a:buNone/>
              <a:defRPr/>
            </a:pPr>
            <a:r>
              <a:rPr lang="ru-RU" sz="4100" dirty="0" smtClean="0">
                <a:latin typeface="Arial" pitchFamily="34" charset="0"/>
              </a:rPr>
              <a:t>Сдали -167 человек</a:t>
            </a:r>
          </a:p>
          <a:p>
            <a:pPr algn="ctr" eaLnBrk="1" hangingPunct="1">
              <a:buFontTx/>
              <a:buNone/>
              <a:defRPr/>
            </a:pPr>
            <a:r>
              <a:rPr lang="ru-RU" sz="3100" dirty="0" smtClean="0">
                <a:latin typeface="Arial" pitchFamily="34" charset="0"/>
              </a:rPr>
              <a:t>         Самый высокий балл –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</a:rPr>
              <a:t>98 </a:t>
            </a:r>
            <a:r>
              <a:rPr lang="ru-RU" sz="3100" dirty="0" smtClean="0">
                <a:latin typeface="Arial" pitchFamily="34" charset="0"/>
              </a:rPr>
              <a:t>баллов   </a:t>
            </a:r>
            <a:r>
              <a:rPr lang="ru-RU" sz="1800" dirty="0" smtClean="0">
                <a:latin typeface="Arial" pitchFamily="34" charset="0"/>
              </a:rPr>
              <a:t>2019г-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</a:rPr>
              <a:t>96 </a:t>
            </a:r>
            <a:r>
              <a:rPr lang="ru-RU" sz="1800" dirty="0" smtClean="0">
                <a:latin typeface="Arial" pitchFamily="34" charset="0"/>
              </a:rPr>
              <a:t>баллов</a:t>
            </a:r>
          </a:p>
          <a:p>
            <a:pPr algn="ctr" eaLnBrk="1" hangingPunct="1">
              <a:buFontTx/>
              <a:buNone/>
              <a:defRPr/>
            </a:pPr>
            <a:r>
              <a:rPr lang="ru-RU" sz="3100" b="1" dirty="0" smtClean="0">
                <a:latin typeface="Arial" pitchFamily="34" charset="0"/>
              </a:rPr>
              <a:t>СОШ № 44- Яшкина Алина Константиновна</a:t>
            </a:r>
          </a:p>
          <a:p>
            <a:pPr eaLnBrk="1" hangingPunct="1">
              <a:buFontTx/>
              <a:buNone/>
              <a:defRPr/>
            </a:pPr>
            <a:r>
              <a:rPr lang="ru-RU" sz="3100" b="1" dirty="0">
                <a:latin typeface="Arial" pitchFamily="34" charset="0"/>
              </a:rPr>
              <a:t> </a:t>
            </a:r>
            <a:r>
              <a:rPr lang="ru-RU" sz="3100" b="1" dirty="0" smtClean="0">
                <a:latin typeface="Arial" pitchFamily="34" charset="0"/>
              </a:rPr>
              <a:t>           </a:t>
            </a:r>
            <a:r>
              <a:rPr lang="ru-RU" sz="2800" b="1" dirty="0" smtClean="0">
                <a:latin typeface="Arial" pitchFamily="34" charset="0"/>
              </a:rPr>
              <a:t>96 баллов – 3 чел. СОШ №1,2,44</a:t>
            </a:r>
            <a:endParaRPr lang="ru-RU" sz="2800" b="1" dirty="0">
              <a:latin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latin typeface="Arial" pitchFamily="34" charset="0"/>
              </a:rPr>
              <a:t>             94 балла – 6 чел. СОШ №2,10,44(4 чел)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Выше 90 баллов   12 человек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-7,2%  </a:t>
            </a:r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(№1(1); 2(2); 5(1); 10(1); </a:t>
            </a:r>
            <a:r>
              <a:rPr lang="ru-RU" sz="3400" b="1" dirty="0" smtClean="0">
                <a:solidFill>
                  <a:srgbClr val="000000"/>
                </a:solidFill>
                <a:latin typeface="Times New Roman"/>
              </a:rPr>
              <a:t>44(7)</a:t>
            </a:r>
            <a:endParaRPr lang="ru-RU" sz="2900" dirty="0">
              <a:latin typeface="Times New Roman"/>
              <a:ea typeface="Times New Roman"/>
            </a:endParaRPr>
          </a:p>
          <a:p>
            <a:pPr eaLnBrk="1" hangingPunct="1">
              <a:buFontTx/>
              <a:buNone/>
              <a:defRPr/>
            </a:pPr>
            <a:endParaRPr lang="ru-RU" sz="2800" b="1" dirty="0">
              <a:latin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</a:rPr>
              <a:t>          3</a:t>
            </a:r>
            <a:r>
              <a:rPr lang="ru-RU" sz="3100" dirty="0" smtClean="0">
                <a:solidFill>
                  <a:srgbClr val="FF0000"/>
                </a:solidFill>
                <a:latin typeface="Arial" pitchFamily="34" charset="0"/>
              </a:rPr>
              <a:t>4 </a:t>
            </a:r>
            <a:r>
              <a:rPr lang="ru-RU" sz="3100" dirty="0" smtClean="0">
                <a:latin typeface="Arial" pitchFamily="34" charset="0"/>
              </a:rPr>
              <a:t>человека сдали экзамен выше 80 баллов-20,4%</a:t>
            </a:r>
            <a:r>
              <a:rPr lang="ru-RU" sz="2900" dirty="0" smtClean="0">
                <a:latin typeface="Arial" pitchFamily="34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900" dirty="0">
                <a:latin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</a:rPr>
              <a:t>       </a:t>
            </a:r>
            <a:r>
              <a:rPr lang="ru-RU" sz="2300" dirty="0" smtClean="0">
                <a:latin typeface="Arial" pitchFamily="34" charset="0"/>
              </a:rPr>
              <a:t>                        (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</a:rPr>
              <a:t>19 </a:t>
            </a:r>
            <a:r>
              <a:rPr lang="ru-RU" sz="2300" dirty="0" smtClean="0">
                <a:latin typeface="Arial" pitchFamily="34" charset="0"/>
              </a:rPr>
              <a:t>человек- 2019г-10,9%) </a:t>
            </a:r>
          </a:p>
          <a:p>
            <a:pPr algn="ctr" eaLnBrk="1" hangingPunct="1">
              <a:buFontTx/>
              <a:buNone/>
              <a:defRPr/>
            </a:pPr>
            <a:r>
              <a:rPr lang="ru-RU" sz="4100" dirty="0" smtClean="0">
                <a:latin typeface="Arial" pitchFamily="34" charset="0"/>
              </a:rPr>
              <a:t>Средний балл по РГО- 71,3</a:t>
            </a:r>
          </a:p>
          <a:p>
            <a:pPr algn="ctr" eaLnBrk="1" hangingPunct="1">
              <a:buFontTx/>
              <a:buNone/>
              <a:defRPr/>
            </a:pPr>
            <a:r>
              <a:rPr lang="ru-RU" sz="2600" dirty="0" smtClean="0">
                <a:latin typeface="Arial" pitchFamily="34" charset="0"/>
              </a:rPr>
              <a:t>2019г-69,6; </a:t>
            </a:r>
            <a:r>
              <a:rPr lang="ru-RU" sz="2600" dirty="0">
                <a:latin typeface="Arial" pitchFamily="34" charset="0"/>
              </a:rPr>
              <a:t>2018-70,2; </a:t>
            </a:r>
            <a:endParaRPr lang="ru-RU" sz="2600" dirty="0" smtClean="0">
              <a:latin typeface="Arial" pitchFamily="34" charset="0"/>
            </a:endParaRPr>
          </a:p>
          <a:p>
            <a:pPr algn="ctr" eaLnBrk="1" hangingPunct="1">
              <a:buNone/>
              <a:defRPr/>
            </a:pPr>
            <a:r>
              <a:rPr lang="ru-RU" sz="2600" dirty="0" smtClean="0">
                <a:latin typeface="Arial" pitchFamily="34" charset="0"/>
              </a:rPr>
              <a:t>по России -71,6 (2019-69,4; </a:t>
            </a:r>
            <a:r>
              <a:rPr lang="ru-RU" sz="2600" dirty="0">
                <a:latin typeface="Arial" pitchFamily="34" charset="0"/>
              </a:rPr>
              <a:t>2018-70,9</a:t>
            </a:r>
            <a:r>
              <a:rPr lang="ru-RU" sz="2600" dirty="0" smtClean="0">
                <a:latin typeface="Arial" pitchFamily="34" charset="0"/>
              </a:rPr>
              <a:t>)</a:t>
            </a:r>
          </a:p>
          <a:p>
            <a:pPr algn="ctr" eaLnBrk="1" hangingPunct="1">
              <a:buNone/>
              <a:defRPr/>
            </a:pPr>
            <a:r>
              <a:rPr lang="ru-RU" sz="2600" dirty="0" smtClean="0">
                <a:latin typeface="Arial" pitchFamily="34" charset="0"/>
              </a:rPr>
              <a:t> </a:t>
            </a:r>
            <a:r>
              <a:rPr lang="ru-RU" sz="2600" dirty="0">
                <a:latin typeface="Arial" pitchFamily="34" charset="0"/>
              </a:rPr>
              <a:t>по Свердловской области </a:t>
            </a:r>
            <a:r>
              <a:rPr lang="ru-RU" sz="2600" dirty="0" smtClean="0">
                <a:latin typeface="Arial" pitchFamily="34" charset="0"/>
              </a:rPr>
              <a:t>2019-68,5</a:t>
            </a:r>
            <a:endParaRPr lang="ru-RU" sz="2600" dirty="0">
              <a:latin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ru-RU" sz="2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1"/>
            <a:ext cx="7200404" cy="692696"/>
          </a:xfrm>
        </p:spPr>
        <p:txBody>
          <a:bodyPr anchor="ctr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Русский язык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504" y="692698"/>
            <a:ext cx="8550721" cy="5808116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4100" b="1" dirty="0" smtClean="0">
                <a:solidFill>
                  <a:srgbClr val="FF0000"/>
                </a:solidFill>
                <a:latin typeface="Arial" pitchFamily="34" charset="0"/>
              </a:rPr>
              <a:t>Всего - 11 человек</a:t>
            </a:r>
          </a:p>
          <a:p>
            <a:pPr algn="ctr" eaLnBrk="1" hangingPunct="1">
              <a:buFontTx/>
              <a:buNone/>
              <a:defRPr/>
            </a:pPr>
            <a:r>
              <a:rPr lang="ru-RU" sz="4100" dirty="0" smtClean="0">
                <a:latin typeface="Arial" pitchFamily="34" charset="0"/>
              </a:rPr>
              <a:t>Сдали -11 человек</a:t>
            </a:r>
          </a:p>
          <a:p>
            <a:pPr eaLnBrk="1" hangingPunct="1">
              <a:buFontTx/>
              <a:buNone/>
              <a:defRPr/>
            </a:pPr>
            <a:r>
              <a:rPr lang="ru-RU" sz="3100" dirty="0" smtClean="0">
                <a:latin typeface="Arial" pitchFamily="34" charset="0"/>
              </a:rPr>
              <a:t> Самый высокий балл –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</a:rPr>
              <a:t>91 </a:t>
            </a:r>
            <a:r>
              <a:rPr lang="ru-RU" sz="3100" dirty="0" smtClean="0">
                <a:latin typeface="Arial" pitchFamily="34" charset="0"/>
              </a:rPr>
              <a:t>баллов   </a:t>
            </a:r>
            <a:r>
              <a:rPr lang="ru-RU" sz="1800" dirty="0" smtClean="0">
                <a:latin typeface="Arial" pitchFamily="34" charset="0"/>
              </a:rPr>
              <a:t>2019г-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</a:rPr>
              <a:t>78 </a:t>
            </a:r>
            <a:r>
              <a:rPr lang="ru-RU" sz="1800" dirty="0" smtClean="0">
                <a:latin typeface="Arial" pitchFamily="34" charset="0"/>
              </a:rPr>
              <a:t>б</a:t>
            </a:r>
          </a:p>
          <a:p>
            <a:pPr algn="ctr" eaLnBrk="1" hangingPunct="1">
              <a:buFontTx/>
              <a:buNone/>
              <a:defRPr/>
            </a:pPr>
            <a:r>
              <a:rPr lang="ru-RU" sz="3100" b="1" dirty="0" err="1" smtClean="0">
                <a:latin typeface="Arial" pitchFamily="34" charset="0"/>
              </a:rPr>
              <a:t>Субханова</a:t>
            </a:r>
            <a:r>
              <a:rPr lang="ru-RU" sz="3100" b="1" dirty="0" smtClean="0">
                <a:latin typeface="Arial" pitchFamily="34" charset="0"/>
              </a:rPr>
              <a:t> </a:t>
            </a:r>
            <a:r>
              <a:rPr lang="ru-RU" sz="3100" b="1" dirty="0" err="1" smtClean="0">
                <a:latin typeface="Arial" pitchFamily="34" charset="0"/>
              </a:rPr>
              <a:t>Мадина</a:t>
            </a:r>
            <a:endParaRPr lang="ru-RU" sz="2800" b="1" dirty="0">
              <a:latin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</a:rPr>
              <a:t>          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</a:rPr>
              <a:t>человека сдали экзамен выше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</a:rPr>
              <a:t>80</a:t>
            </a:r>
            <a:r>
              <a:rPr lang="ru-RU" sz="2400" dirty="0" smtClean="0">
                <a:latin typeface="Arial" pitchFamily="34" charset="0"/>
              </a:rPr>
              <a:t> баллов-27% </a:t>
            </a:r>
          </a:p>
          <a:p>
            <a:pPr eaLnBrk="1" hangingPunct="1">
              <a:buFontTx/>
              <a:buNone/>
              <a:defRPr/>
            </a:pPr>
            <a:r>
              <a:rPr lang="ru-RU" sz="2900" dirty="0" err="1" smtClean="0">
                <a:latin typeface="Arial" pitchFamily="34" charset="0"/>
              </a:rPr>
              <a:t>Черемисскина</a:t>
            </a:r>
            <a:r>
              <a:rPr lang="ru-RU" sz="2900" dirty="0" smtClean="0">
                <a:latin typeface="Arial" pitchFamily="34" charset="0"/>
              </a:rPr>
              <a:t> Екатерина- 87 б.</a:t>
            </a:r>
          </a:p>
          <a:p>
            <a:pPr eaLnBrk="1" hangingPunct="1">
              <a:buFontTx/>
              <a:buNone/>
              <a:defRPr/>
            </a:pPr>
            <a:r>
              <a:rPr lang="ru-RU" sz="2900" dirty="0" smtClean="0">
                <a:latin typeface="Arial" pitchFamily="34" charset="0"/>
              </a:rPr>
              <a:t>Куликова Кристина – 85 б.</a:t>
            </a:r>
          </a:p>
          <a:p>
            <a:pPr eaLnBrk="1" hangingPunct="1">
              <a:buFontTx/>
              <a:buNone/>
              <a:defRPr/>
            </a:pPr>
            <a:r>
              <a:rPr lang="ru-RU" sz="2900" dirty="0" smtClean="0">
                <a:latin typeface="Arial" pitchFamily="34" charset="0"/>
              </a:rPr>
              <a:t>Никифорова </a:t>
            </a:r>
            <a:r>
              <a:rPr lang="ru-RU" sz="2900" dirty="0" err="1" smtClean="0">
                <a:latin typeface="Arial" pitchFamily="34" charset="0"/>
              </a:rPr>
              <a:t>Елизаета</a:t>
            </a:r>
            <a:r>
              <a:rPr lang="ru-RU" sz="2900" dirty="0" smtClean="0">
                <a:latin typeface="Arial" pitchFamily="34" charset="0"/>
              </a:rPr>
              <a:t> – 82 б.</a:t>
            </a:r>
          </a:p>
          <a:p>
            <a:pPr algn="ctr" eaLnBrk="1" hangingPunct="1">
              <a:buFontTx/>
              <a:buNone/>
              <a:defRPr/>
            </a:pPr>
            <a:endParaRPr lang="ru-RU" sz="26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7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6375" y="0"/>
            <a:ext cx="6551613" cy="1071563"/>
          </a:xfrm>
        </p:spPr>
        <p:txBody>
          <a:bodyPr anchor="ctr"/>
          <a:lstStyle/>
          <a:p>
            <a:pPr algn="l"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Математика профиль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836712"/>
            <a:ext cx="8215312" cy="5472608"/>
          </a:xfrm>
        </p:spPr>
        <p:txBody>
          <a:bodyPr>
            <a:normAutofit fontScale="32500" lnSpcReduction="20000"/>
          </a:bodyPr>
          <a:lstStyle/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Arial" charset="0"/>
              </a:rPr>
              <a:t>                     </a:t>
            </a: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ru-RU" sz="9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9800" b="1" dirty="0" smtClean="0">
                <a:solidFill>
                  <a:srgbClr val="FF0000"/>
                </a:solidFill>
                <a:latin typeface="Arial" charset="0"/>
              </a:rPr>
              <a:t>      Участвовало  - 109 человек-57</a:t>
            </a:r>
            <a:r>
              <a:rPr lang="en-US" sz="9800" b="1" dirty="0" smtClean="0">
                <a:solidFill>
                  <a:srgbClr val="FF0000"/>
                </a:solidFill>
                <a:latin typeface="Arial" charset="0"/>
              </a:rPr>
              <a:t>%</a:t>
            </a:r>
            <a:endParaRPr lang="ru-RU" sz="9800" b="1" dirty="0" smtClean="0">
              <a:solidFill>
                <a:srgbClr val="FF0000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Не набрали </a:t>
            </a:r>
            <a:r>
              <a:rPr lang="en-US" sz="7400" dirty="0" smtClean="0">
                <a:latin typeface="Arial" charset="0"/>
              </a:rPr>
              <a:t>min </a:t>
            </a:r>
            <a:r>
              <a:rPr lang="ru-RU" sz="7400" dirty="0" smtClean="0">
                <a:latin typeface="Arial" charset="0"/>
              </a:rPr>
              <a:t>балл – 6 чел-5,5%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                       </a:t>
            </a:r>
            <a:r>
              <a:rPr lang="ru-RU" sz="6200" dirty="0" smtClean="0">
                <a:latin typeface="Arial" charset="0"/>
              </a:rPr>
              <a:t>(№5-3чел.; №10-2чел.; №13-1 чел.)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                        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>
                <a:latin typeface="Arial" charset="0"/>
              </a:rPr>
              <a:t> </a:t>
            </a:r>
            <a:r>
              <a:rPr lang="ru-RU" sz="7400" dirty="0" smtClean="0">
                <a:latin typeface="Arial" charset="0"/>
              </a:rPr>
              <a:t>              2019- </a:t>
            </a:r>
            <a:r>
              <a:rPr lang="ru-RU" sz="7400" dirty="0">
                <a:latin typeface="Arial" charset="0"/>
              </a:rPr>
              <a:t>7человек-6,9</a:t>
            </a:r>
            <a:r>
              <a:rPr lang="ru-RU" sz="7400" dirty="0" smtClean="0">
                <a:latin typeface="Arial" charset="0"/>
              </a:rPr>
              <a:t>%; 2018- 2 чел.- 2,2%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                                      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                                Пересдачи не было.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3000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9800" dirty="0" smtClean="0">
                <a:latin typeface="Arial" charset="0"/>
              </a:rPr>
              <a:t>Самый высокий балл –</a:t>
            </a:r>
            <a:r>
              <a:rPr lang="ru-RU" sz="9800" dirty="0" smtClean="0">
                <a:solidFill>
                  <a:srgbClr val="FF0000"/>
                </a:solidFill>
                <a:latin typeface="Arial" charset="0"/>
              </a:rPr>
              <a:t>90 </a:t>
            </a:r>
            <a:r>
              <a:rPr lang="ru-RU" sz="9800" dirty="0" smtClean="0">
                <a:latin typeface="Arial" charset="0"/>
              </a:rPr>
              <a:t>баллов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6200" dirty="0" smtClean="0">
                <a:latin typeface="Arial" charset="0"/>
              </a:rPr>
              <a:t>2019-82 балла; 2018г – 94 балла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endParaRPr lang="ru-RU" sz="3000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endParaRPr lang="ru-RU" sz="3000" dirty="0" smtClean="0"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8600" b="1" dirty="0" smtClean="0">
                <a:latin typeface="Arial" charset="0"/>
              </a:rPr>
              <a:t>       СОШ № 1: Лебедев Андрей Олегович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5100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5800" dirty="0">
                <a:latin typeface="Arial" charset="0"/>
              </a:rPr>
              <a:t> </a:t>
            </a:r>
            <a:r>
              <a:rPr lang="ru-RU" sz="5800" dirty="0" smtClean="0">
                <a:latin typeface="Arial" charset="0"/>
              </a:rPr>
              <a:t>       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8000" dirty="0">
                <a:latin typeface="Arial" charset="0"/>
              </a:rPr>
              <a:t> </a:t>
            </a:r>
            <a:r>
              <a:rPr lang="ru-RU" sz="8000" dirty="0" smtClean="0">
                <a:latin typeface="Arial" charset="0"/>
              </a:rPr>
              <a:t>      </a:t>
            </a:r>
            <a:r>
              <a:rPr lang="ru-RU" sz="9800" dirty="0" smtClean="0">
                <a:latin typeface="Arial" charset="0"/>
              </a:rPr>
              <a:t>Средний балл по РГО –</a:t>
            </a:r>
            <a:r>
              <a:rPr lang="ru-RU" sz="9800" b="1" dirty="0" smtClean="0">
                <a:latin typeface="Arial" charset="0"/>
              </a:rPr>
              <a:t> 56,7</a:t>
            </a:r>
            <a:r>
              <a:rPr lang="ru-RU" sz="9800" dirty="0" smtClean="0">
                <a:latin typeface="Arial" charset="0"/>
              </a:rPr>
              <a:t> баллов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3000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5000" dirty="0" smtClean="0">
                <a:latin typeface="Arial" charset="0"/>
              </a:rPr>
              <a:t>2019г-55,8; 2018г-52,9; 2017г-42,4;  2016г-52</a:t>
            </a:r>
            <a:r>
              <a:rPr lang="ru-RU" sz="3000" dirty="0" smtClean="0">
                <a:latin typeface="Arial" charset="0"/>
              </a:rPr>
              <a:t>,8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3000" dirty="0" smtClean="0">
                <a:latin typeface="Arial" charset="0"/>
              </a:rPr>
              <a:t>             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5100" dirty="0">
                <a:latin typeface="Arial" charset="0"/>
              </a:rPr>
              <a:t> </a:t>
            </a:r>
            <a:r>
              <a:rPr lang="ru-RU" sz="5100" dirty="0" smtClean="0">
                <a:latin typeface="Arial" charset="0"/>
              </a:rPr>
              <a:t>           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6200" dirty="0" smtClean="0">
                <a:latin typeface="Arial" charset="0"/>
              </a:rPr>
              <a:t> По России – 53,9    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5100" dirty="0">
                <a:latin typeface="Arial" charset="0"/>
              </a:rPr>
              <a:t> </a:t>
            </a:r>
            <a:r>
              <a:rPr lang="ru-RU" sz="5100" dirty="0" smtClean="0">
                <a:latin typeface="Arial" charset="0"/>
              </a:rPr>
              <a:t>           (2019-55,9; 2018-49,8б; 2017- 47,1б)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5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	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800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6375" y="0"/>
            <a:ext cx="6551613" cy="1071563"/>
          </a:xfrm>
        </p:spPr>
        <p:txBody>
          <a:bodyPr anchor="ctr"/>
          <a:lstStyle/>
          <a:p>
            <a:pPr algn="l"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Математика профиль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836712"/>
            <a:ext cx="8215312" cy="5472608"/>
          </a:xfrm>
        </p:spPr>
        <p:txBody>
          <a:bodyPr>
            <a:normAutofit fontScale="32500" lnSpcReduction="20000"/>
          </a:bodyPr>
          <a:lstStyle/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Arial" charset="0"/>
              </a:rPr>
              <a:t>                     </a:t>
            </a: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ru-RU" sz="9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9800" b="1" dirty="0" smtClean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ru-RU" sz="8000" b="1" dirty="0" smtClean="0">
                <a:solidFill>
                  <a:srgbClr val="FF0000"/>
                </a:solidFill>
                <a:latin typeface="Arial" charset="0"/>
              </a:rPr>
              <a:t>Участвовало  - </a:t>
            </a:r>
            <a:r>
              <a:rPr lang="ru-RU" sz="8000" b="1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ru-RU" sz="8000" b="1" dirty="0" smtClean="0">
                <a:solidFill>
                  <a:srgbClr val="FF0000"/>
                </a:solidFill>
                <a:latin typeface="Arial" charset="0"/>
              </a:rPr>
              <a:t> человек-64</a:t>
            </a:r>
            <a:r>
              <a:rPr lang="en-US" sz="8000" b="1" dirty="0" smtClean="0">
                <a:solidFill>
                  <a:srgbClr val="FF0000"/>
                </a:solidFill>
                <a:latin typeface="Arial" charset="0"/>
              </a:rPr>
              <a:t>%</a:t>
            </a:r>
            <a:endParaRPr lang="ru-RU" sz="8000" b="1" dirty="0" smtClean="0">
              <a:solidFill>
                <a:srgbClr val="FF0000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ru-RU" sz="7400" dirty="0" smtClean="0">
                <a:latin typeface="Arial" charset="0"/>
              </a:rPr>
              <a:t>Не набрали </a:t>
            </a:r>
            <a:r>
              <a:rPr lang="en-US" sz="7400" dirty="0" smtClean="0">
                <a:latin typeface="Arial" charset="0"/>
              </a:rPr>
              <a:t>min </a:t>
            </a:r>
            <a:r>
              <a:rPr lang="ru-RU" sz="7400" dirty="0" smtClean="0">
                <a:latin typeface="Arial" charset="0"/>
              </a:rPr>
              <a:t>балл – </a:t>
            </a:r>
            <a:r>
              <a:rPr lang="ru-RU" sz="7400" dirty="0">
                <a:latin typeface="Arial" charset="0"/>
              </a:rPr>
              <a:t>3 чел-43%2019- 0 человек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endParaRPr lang="ru-RU" sz="7400" dirty="0" smtClean="0">
              <a:latin typeface="Arial" charset="0"/>
            </a:endParaRP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ru-RU" sz="7400" dirty="0" err="1" smtClean="0">
                <a:latin typeface="Arial" charset="0"/>
              </a:rPr>
              <a:t>Рустамова</a:t>
            </a:r>
            <a:r>
              <a:rPr lang="ru-RU" sz="7400" dirty="0" smtClean="0">
                <a:latin typeface="Arial" charset="0"/>
              </a:rPr>
              <a:t> Екатерина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Багдасарян Карен</a:t>
            </a:r>
          </a:p>
          <a:p>
            <a:pPr marL="0" indent="0" algn="ctr" eaLnBrk="1" hangingPunct="1">
              <a:lnSpc>
                <a:spcPct val="120000"/>
              </a:lnSpc>
              <a:buFontTx/>
              <a:buNone/>
            </a:pPr>
            <a:r>
              <a:rPr lang="ru-RU" sz="7400" dirty="0" err="1" smtClean="0">
                <a:latin typeface="Arial" charset="0"/>
              </a:rPr>
              <a:t>Бадрутдинов</a:t>
            </a:r>
            <a:r>
              <a:rPr lang="ru-RU" sz="7400" dirty="0" smtClean="0">
                <a:latin typeface="Arial" charset="0"/>
              </a:rPr>
              <a:t> Роман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                        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>
                <a:latin typeface="Arial" charset="0"/>
              </a:rPr>
              <a:t> </a:t>
            </a:r>
            <a:r>
              <a:rPr lang="ru-RU" sz="7400" dirty="0" smtClean="0">
                <a:latin typeface="Arial" charset="0"/>
              </a:rPr>
              <a:t>                                                    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7400" dirty="0" smtClean="0">
                <a:latin typeface="Arial" charset="0"/>
              </a:rPr>
              <a:t>                                Пересдачи не было.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3000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9800" dirty="0" smtClean="0">
                <a:latin typeface="Arial" charset="0"/>
              </a:rPr>
              <a:t>Самый высокий балл –</a:t>
            </a:r>
            <a:r>
              <a:rPr lang="ru-RU" sz="9800" dirty="0" smtClean="0">
                <a:solidFill>
                  <a:srgbClr val="FF0000"/>
                </a:solidFill>
                <a:latin typeface="Arial" charset="0"/>
              </a:rPr>
              <a:t>80 </a:t>
            </a:r>
            <a:r>
              <a:rPr lang="ru-RU" sz="9800" dirty="0" smtClean="0">
                <a:latin typeface="Arial" charset="0"/>
              </a:rPr>
              <a:t>баллов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9800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endParaRPr lang="ru-RU" sz="3000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endParaRPr lang="ru-RU" sz="3000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ru-RU" sz="8600" b="1" dirty="0" smtClean="0">
                <a:latin typeface="Arial" charset="0"/>
              </a:rPr>
              <a:t>       </a:t>
            </a:r>
            <a:r>
              <a:rPr lang="ru-RU" sz="8600" b="1" dirty="0" err="1" smtClean="0">
                <a:latin typeface="Arial" charset="0"/>
              </a:rPr>
              <a:t>Черемисскина</a:t>
            </a:r>
            <a:r>
              <a:rPr lang="ru-RU" sz="8600" b="1" dirty="0" smtClean="0">
                <a:latin typeface="Arial" charset="0"/>
              </a:rPr>
              <a:t> Екатерина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endParaRPr lang="ru-RU" sz="8600" b="1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None/>
            </a:pPr>
            <a:r>
              <a:rPr lang="ru-RU" sz="6200" dirty="0" smtClean="0">
                <a:latin typeface="Arial" charset="0"/>
              </a:rPr>
              <a:t>2019г. -70 </a:t>
            </a:r>
            <a:r>
              <a:rPr lang="ru-RU" sz="6200" dirty="0">
                <a:latin typeface="Arial" charset="0"/>
              </a:rPr>
              <a:t>б.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endParaRPr lang="ru-RU" sz="98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19250" y="0"/>
            <a:ext cx="6408738" cy="1071563"/>
          </a:xfrm>
        </p:spPr>
        <p:txBody>
          <a:bodyPr anchor="ctr"/>
          <a:lstStyle/>
          <a:p>
            <a:pPr algn="l" eaLnBrk="1" hangingPunct="1"/>
            <a:r>
              <a:rPr lang="ru-RU" b="1" smtClean="0">
                <a:solidFill>
                  <a:srgbClr val="0070C0"/>
                </a:solidFill>
                <a:latin typeface="Arial" charset="0"/>
              </a:rPr>
              <a:t>Математика базовая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" y="836613"/>
            <a:ext cx="8215313" cy="5235575"/>
          </a:xfrm>
        </p:spPr>
        <p:txBody>
          <a:bodyPr>
            <a:normAutofit fontScale="550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12800" b="1" dirty="0" smtClean="0">
                <a:solidFill>
                  <a:srgbClr val="FF0000"/>
                </a:solidFill>
                <a:latin typeface="Arial" pitchFamily="34" charset="0"/>
              </a:rPr>
              <a:t>  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ru-RU" sz="12800" b="1" dirty="0">
              <a:solidFill>
                <a:srgbClr val="FF0000"/>
              </a:solidFill>
              <a:latin typeface="Arial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12800" b="1" dirty="0" smtClean="0">
                <a:solidFill>
                  <a:srgbClr val="FF0000"/>
                </a:solidFill>
                <a:latin typeface="Arial" pitchFamily="34" charset="0"/>
              </a:rPr>
              <a:t>        </a:t>
            </a:r>
            <a:r>
              <a:rPr lang="ru-RU" sz="9300" b="1" dirty="0" smtClean="0">
                <a:solidFill>
                  <a:srgbClr val="FF0000"/>
                </a:solidFill>
                <a:latin typeface="Arial" pitchFamily="34" charset="0"/>
              </a:rPr>
              <a:t>не сдавали</a:t>
            </a:r>
            <a:endParaRPr lang="ru-RU" sz="93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9600" dirty="0" smtClean="0">
                <a:solidFill>
                  <a:srgbClr val="FFFF00"/>
                </a:solidFill>
                <a:latin typeface="Arial" pitchFamily="34" charset="0"/>
              </a:rPr>
              <a:t>                    </a:t>
            </a: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1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7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2400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484438" y="0"/>
            <a:ext cx="5183187" cy="1071563"/>
          </a:xfrm>
        </p:spPr>
        <p:txBody>
          <a:bodyPr anchor="ctr"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Обществознание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71563"/>
            <a:ext cx="8856663" cy="5214937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</a:rPr>
              <a:t>      Участвовало – 76 чел.- 39,8%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Не набрали </a:t>
            </a:r>
            <a:r>
              <a:rPr lang="en-US" sz="2000" b="1" dirty="0" smtClean="0">
                <a:latin typeface="Arial" pitchFamily="34" charset="0"/>
              </a:rPr>
              <a:t>min </a:t>
            </a:r>
            <a:r>
              <a:rPr lang="ru-RU" sz="2000" b="1" dirty="0" smtClean="0">
                <a:latin typeface="Arial" pitchFamily="34" charset="0"/>
              </a:rPr>
              <a:t>кол-во баллов –14 чел-18,4%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ОУ№2- 1 чел; №4-4 чел.; №5-2 чел.; №10-3 чел.; №44-3 чел; №46-1 ч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(2019г-14 </a:t>
            </a:r>
            <a:r>
              <a:rPr lang="ru-RU" sz="2000" dirty="0">
                <a:latin typeface="Arial" pitchFamily="34" charset="0"/>
              </a:rPr>
              <a:t>чел-16,1</a:t>
            </a:r>
            <a:r>
              <a:rPr lang="ru-RU" sz="2000" dirty="0" smtClean="0">
                <a:latin typeface="Arial" pitchFamily="34" charset="0"/>
              </a:rPr>
              <a:t>%; 2018г -7чел.-9,8%;   2017г-10ч.-15,4%;)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               </a:t>
            </a:r>
            <a:r>
              <a:rPr lang="ru-RU" sz="2400" dirty="0" smtClean="0">
                <a:latin typeface="Arial" pitchFamily="34" charset="0"/>
              </a:rPr>
              <a:t>Самый высокий балл –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</a:rPr>
              <a:t> 99 </a:t>
            </a:r>
            <a:r>
              <a:rPr lang="ru-RU" sz="2400" dirty="0" smtClean="0">
                <a:latin typeface="Arial" pitchFamily="34" charset="0"/>
              </a:rPr>
              <a:t>баллов    </a:t>
            </a:r>
            <a:r>
              <a:rPr lang="ru-RU" sz="1600" dirty="0" smtClean="0">
                <a:latin typeface="Arial" pitchFamily="34" charset="0"/>
              </a:rPr>
              <a:t>2019г-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</a:rPr>
              <a:t>96</a:t>
            </a:r>
            <a:r>
              <a:rPr lang="ru-RU" sz="1600" dirty="0" smtClean="0">
                <a:latin typeface="Arial" pitchFamily="34" charset="0"/>
              </a:rPr>
              <a:t> баллов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>
                <a:latin typeface="Arial" pitchFamily="34" charset="0"/>
              </a:rPr>
              <a:t>  </a:t>
            </a:r>
            <a:r>
              <a:rPr lang="ru-RU" sz="2800" b="1" dirty="0" smtClean="0">
                <a:latin typeface="Arial" pitchFamily="34" charset="0"/>
              </a:rPr>
              <a:t>СОШ №10 – </a:t>
            </a:r>
            <a:r>
              <a:rPr lang="ru-RU" sz="2800" b="1" dirty="0" err="1" smtClean="0">
                <a:latin typeface="Arial" pitchFamily="34" charset="0"/>
              </a:rPr>
              <a:t>Сюкасева</a:t>
            </a:r>
            <a:r>
              <a:rPr lang="ru-RU" sz="2800" b="1" dirty="0" smtClean="0">
                <a:latin typeface="Arial" pitchFamily="34" charset="0"/>
              </a:rPr>
              <a:t> Полина Владимировна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b="1" dirty="0" smtClean="0">
                <a:latin typeface="Arial" pitchFamily="34" charset="0"/>
              </a:rPr>
              <a:t>   </a:t>
            </a:r>
            <a:r>
              <a:rPr lang="ru-RU" sz="2400" b="1" dirty="0" smtClean="0">
                <a:latin typeface="Arial" pitchFamily="34" charset="0"/>
              </a:rPr>
              <a:t>СОШ </a:t>
            </a:r>
            <a:r>
              <a:rPr lang="ru-RU" sz="2400" b="1" dirty="0">
                <a:latin typeface="Arial" pitchFamily="34" charset="0"/>
              </a:rPr>
              <a:t>№ </a:t>
            </a:r>
            <a:r>
              <a:rPr lang="ru-RU" sz="2400" b="1" dirty="0" smtClean="0">
                <a:latin typeface="Arial" pitchFamily="34" charset="0"/>
              </a:rPr>
              <a:t>44 – </a:t>
            </a:r>
            <a:r>
              <a:rPr lang="ru-RU" sz="2400" b="1" dirty="0" err="1" smtClean="0">
                <a:latin typeface="Arial" pitchFamily="34" charset="0"/>
              </a:rPr>
              <a:t>Дрововозова</a:t>
            </a:r>
            <a:r>
              <a:rPr lang="ru-RU" sz="2400" b="1" dirty="0" smtClean="0">
                <a:latin typeface="Arial" pitchFamily="34" charset="0"/>
              </a:rPr>
              <a:t> Евгения Викторовна</a:t>
            </a:r>
            <a:r>
              <a:rPr lang="ru-RU" sz="2400" dirty="0" smtClean="0">
                <a:latin typeface="Arial" pitchFamily="34" charset="0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400" dirty="0">
                <a:latin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</a:rPr>
              <a:t>                              </a:t>
            </a:r>
            <a:r>
              <a:rPr lang="ru-RU" sz="1600" dirty="0" err="1" smtClean="0">
                <a:latin typeface="Arial" pitchFamily="34" charset="0"/>
              </a:rPr>
              <a:t>Высокобальников</a:t>
            </a:r>
            <a:r>
              <a:rPr lang="ru-RU" sz="1600" dirty="0" smtClean="0">
                <a:latin typeface="Arial" pitchFamily="34" charset="0"/>
              </a:rPr>
              <a:t>- 15 чел.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1600" dirty="0" smtClean="0">
                <a:latin typeface="Arial" pitchFamily="34" charset="0"/>
              </a:rPr>
              <a:t>                  №1-2чел.;№2-3чел.;№5-1 чел.;№7-3 чел.; №10-2 чел.; №44-4 чел.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1600" dirty="0">
                <a:latin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</a:rPr>
              <a:t>                 </a:t>
            </a:r>
            <a:r>
              <a:rPr lang="ru-RU" sz="1600" b="1" dirty="0" smtClean="0">
                <a:latin typeface="Arial" pitchFamily="34" charset="0"/>
              </a:rPr>
              <a:t>2019г</a:t>
            </a:r>
            <a:r>
              <a:rPr lang="ru-RU" sz="1600" dirty="0" smtClean="0">
                <a:latin typeface="Arial" pitchFamily="34" charset="0"/>
              </a:rPr>
              <a:t>-6 чел- №2-2 чел; №3-1 чел; 7-1 чел; №13-1 чел; №44-1 чел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latin typeface="Arial" pitchFamily="34" charset="0"/>
              </a:rPr>
              <a:t>              </a:t>
            </a:r>
            <a:r>
              <a:rPr lang="ru-RU" sz="3600" dirty="0" smtClean="0">
                <a:latin typeface="Arial" pitchFamily="34" charset="0"/>
              </a:rPr>
              <a:t>Средний балл по РГО- 60,3      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</a:rPr>
              <a:t>                         (2019г-56,2 ;  2018г-55,2;  2017г-55,3;  2016г-58,6</a:t>
            </a:r>
            <a:r>
              <a:rPr lang="ru-RU" sz="2400" dirty="0" smtClean="0">
                <a:latin typeface="Arial" pitchFamily="34" charset="0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</a:rPr>
              <a:t>                          </a:t>
            </a:r>
            <a:r>
              <a:rPr lang="ru-RU" sz="2000" dirty="0" smtClean="0">
                <a:latin typeface="Arial" pitchFamily="34" charset="0"/>
              </a:rPr>
              <a:t>По России-56,1 (2019г-54,6;2018-55,7;2017-55,4)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</a:rPr>
              <a:t>               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</a:t>
            </a:r>
            <a:endParaRPr lang="ru-RU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4000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-</a:t>
            </a:r>
          </a:p>
          <a:p>
            <a:pPr marL="0" indent="0" eaLnBrk="1" hangingPunct="1">
              <a:buFontTx/>
              <a:buNone/>
              <a:defRPr/>
            </a:pPr>
            <a:endParaRPr lang="ru-RU" sz="4000" dirty="0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6511</TotalTime>
  <Words>1656</Words>
  <Application>Microsoft Office PowerPoint</Application>
  <PresentationFormat>Экран (4:3)</PresentationFormat>
  <Paragraphs>410</Paragraphs>
  <Slides>32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Arial Narrow</vt:lpstr>
      <vt:lpstr>Bahnschrift</vt:lpstr>
      <vt:lpstr>Calibri</vt:lpstr>
      <vt:lpstr>Comic Sans MS</vt:lpstr>
      <vt:lpstr>Times New Roman</vt:lpstr>
      <vt:lpstr>Пастель</vt:lpstr>
      <vt:lpstr>Результаты Единого государственного экзамена 2020 года 11 класс</vt:lpstr>
      <vt:lpstr>Общие сведения о количестве выпускников </vt:lpstr>
      <vt:lpstr>Общие сведения о количестве выпускников МБОУ СОШ №5 </vt:lpstr>
      <vt:lpstr>Русский язык</vt:lpstr>
      <vt:lpstr>Русский язык</vt:lpstr>
      <vt:lpstr>Математика профиль</vt:lpstr>
      <vt:lpstr>Математика профиль</vt:lpstr>
      <vt:lpstr>Математика базовая</vt:lpstr>
      <vt:lpstr>Обществознание</vt:lpstr>
      <vt:lpstr>Обществознание</vt:lpstr>
      <vt:lpstr>Физика</vt:lpstr>
      <vt:lpstr>Физика</vt:lpstr>
      <vt:lpstr>Биология</vt:lpstr>
      <vt:lpstr>Биология</vt:lpstr>
      <vt:lpstr>История России</vt:lpstr>
      <vt:lpstr>История России</vt:lpstr>
      <vt:lpstr>Химия</vt:lpstr>
      <vt:lpstr>Химия</vt:lpstr>
      <vt:lpstr>География</vt:lpstr>
      <vt:lpstr>Литература</vt:lpstr>
      <vt:lpstr>Информатика</vt:lpstr>
      <vt:lpstr>Информатика</vt:lpstr>
      <vt:lpstr>     Английский язык</vt:lpstr>
      <vt:lpstr>     Английский язык</vt:lpstr>
      <vt:lpstr>Результаты итоговой аттестации  в 11 классах 2020г</vt:lpstr>
      <vt:lpstr>Поступление в учебные заведения  11 класса 2020г</vt:lpstr>
      <vt:lpstr>Презентация PowerPoint</vt:lpstr>
      <vt:lpstr>Презентация PowerPoint</vt:lpstr>
      <vt:lpstr>Общие сведения о количестве выпускников 9 классов</vt:lpstr>
      <vt:lpstr>  Общие сведения о количестве выпускников 9 класса  МБОУ СОШ №5</vt:lpstr>
      <vt:lpstr>Поступление в учебные заведения  9 класса 2020г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единого государственного экзамена 2009 года</dc:title>
  <dc:creator>user</dc:creator>
  <cp:lastModifiedBy>1</cp:lastModifiedBy>
  <cp:revision>558</cp:revision>
  <cp:lastPrinted>2019-08-26T03:44:43Z</cp:lastPrinted>
  <dcterms:created xsi:type="dcterms:W3CDTF">2009-06-24T04:47:54Z</dcterms:created>
  <dcterms:modified xsi:type="dcterms:W3CDTF">2020-08-27T07:13:15Z</dcterms:modified>
</cp:coreProperties>
</file>