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8"/>
  </p:notesMasterIdLst>
  <p:sldIdLst>
    <p:sldId id="256" r:id="rId2"/>
    <p:sldId id="310" r:id="rId3"/>
    <p:sldId id="272" r:id="rId4"/>
    <p:sldId id="273" r:id="rId5"/>
    <p:sldId id="318" r:id="rId6"/>
    <p:sldId id="319" r:id="rId7"/>
    <p:sldId id="320" r:id="rId8"/>
    <p:sldId id="321" r:id="rId9"/>
    <p:sldId id="322" r:id="rId10"/>
    <p:sldId id="323" r:id="rId11"/>
    <p:sldId id="324" r:id="rId12"/>
    <p:sldId id="325" r:id="rId13"/>
    <p:sldId id="328" r:id="rId14"/>
    <p:sldId id="277" r:id="rId15"/>
    <p:sldId id="278" r:id="rId16"/>
    <p:sldId id="279" r:id="rId17"/>
    <p:sldId id="280" r:id="rId18"/>
    <p:sldId id="282" r:id="rId19"/>
    <p:sldId id="304" r:id="rId20"/>
    <p:sldId id="305" r:id="rId21"/>
    <p:sldId id="306" r:id="rId22"/>
    <p:sldId id="302" r:id="rId23"/>
    <p:sldId id="303"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7" r:id="rId44"/>
    <p:sldId id="308" r:id="rId45"/>
    <p:sldId id="309" r:id="rId46"/>
    <p:sldId id="329" r:id="rId4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15" autoAdjust="0"/>
    <p:restoredTop sz="94624" autoAdjust="0"/>
  </p:normalViewPr>
  <p:slideViewPr>
    <p:cSldViewPr>
      <p:cViewPr varScale="1">
        <p:scale>
          <a:sx n="69" d="100"/>
          <a:sy n="69" d="100"/>
        </p:scale>
        <p:origin x="-141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C5A3A9-47E5-4329-AEBB-5C3E6AA52353}" type="datetimeFigureOut">
              <a:rPr lang="ru-RU" smtClean="0"/>
              <a:pPr/>
              <a:t>16.11.2015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D2AD35-F136-429B-95DB-CE09B14C508B}"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1553766" y="-99483"/>
            <a:ext cx="3750469" cy="5001684"/>
          </a:xfrm>
          <a:solidFill>
            <a:schemeClr val="accent1"/>
          </a:solidFill>
          <a:ln w="25400">
            <a:solidFill>
              <a:schemeClr val="accent1">
                <a:shade val="50000"/>
              </a:schemeClr>
            </a:solidFill>
            <a:prstDash val="solid"/>
          </a:ln>
        </p:spPr>
      </p:sp>
      <p:sp>
        <p:nvSpPr>
          <p:cNvPr id="3" name="Заметки 2"/>
          <p:cNvSpPr txBox="1">
            <a:spLocks noGrp="1"/>
          </p:cNvSpPr>
          <p:nvPr>
            <p:ph type="body" sz="quarter" idx="1"/>
          </p:nvPr>
        </p:nvSpPr>
        <p:spPr>
          <a:xfrm>
            <a:off x="685800" y="4343520"/>
            <a:ext cx="5486400" cy="4115520"/>
          </a:xfrm>
        </p:spPr>
        <p:txBody>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endParaRPr lang="ru-RU" kern="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95250" y="-100013"/>
            <a:ext cx="6667500" cy="5002213"/>
          </a:xfrm>
          <a:solidFill>
            <a:schemeClr val="accent1"/>
          </a:solidFill>
          <a:ln w="25400">
            <a:solidFill>
              <a:schemeClr val="accent1">
                <a:shade val="50000"/>
              </a:schemeClr>
            </a:solidFill>
            <a:prstDash val="solid"/>
          </a:ln>
        </p:spPr>
      </p:sp>
      <p:sp>
        <p:nvSpPr>
          <p:cNvPr id="3" name="Заметки 2"/>
          <p:cNvSpPr txBox="1">
            <a:spLocks noGrp="1"/>
          </p:cNvSpPr>
          <p:nvPr>
            <p:ph type="body" sz="quarter" idx="1"/>
          </p:nvPr>
        </p:nvSpPr>
        <p:spPr>
          <a:xfrm>
            <a:off x="685800" y="4343520"/>
            <a:ext cx="5486400" cy="4115520"/>
          </a:xfrm>
        </p:spPr>
        <p:txBody>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1553766" y="-99483"/>
            <a:ext cx="3750469" cy="5001684"/>
          </a:xfrm>
          <a:solidFill>
            <a:schemeClr val="accent1"/>
          </a:solidFill>
          <a:ln w="25400">
            <a:solidFill>
              <a:schemeClr val="accent1">
                <a:shade val="50000"/>
              </a:schemeClr>
            </a:solidFill>
            <a:prstDash val="solid"/>
          </a:ln>
        </p:spPr>
      </p:sp>
      <p:sp>
        <p:nvSpPr>
          <p:cNvPr id="3" name="Заметки 2"/>
          <p:cNvSpPr txBox="1">
            <a:spLocks noGrp="1"/>
          </p:cNvSpPr>
          <p:nvPr>
            <p:ph type="body" sz="quarter" idx="1"/>
          </p:nvPr>
        </p:nvSpPr>
        <p:spPr>
          <a:xfrm>
            <a:off x="685800" y="4343520"/>
            <a:ext cx="5486400" cy="4115520"/>
          </a:xfrm>
        </p:spPr>
        <p:txBody>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1553766" y="-99483"/>
            <a:ext cx="3750469" cy="5001684"/>
          </a:xfrm>
          <a:solidFill>
            <a:schemeClr val="accent1"/>
          </a:solidFill>
          <a:ln w="25400">
            <a:solidFill>
              <a:schemeClr val="accent1">
                <a:shade val="50000"/>
              </a:schemeClr>
            </a:solidFill>
            <a:prstDash val="solid"/>
          </a:ln>
        </p:spPr>
      </p:sp>
      <p:sp>
        <p:nvSpPr>
          <p:cNvPr id="3" name="Заметки 2"/>
          <p:cNvSpPr txBox="1">
            <a:spLocks noGrp="1"/>
          </p:cNvSpPr>
          <p:nvPr>
            <p:ph type="body" sz="quarter" idx="1"/>
          </p:nvPr>
        </p:nvSpPr>
        <p:spPr>
          <a:xfrm>
            <a:off x="685800" y="4343520"/>
            <a:ext cx="5486400" cy="4115520"/>
          </a:xfrm>
        </p:spPr>
        <p:txBody>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DD2AD35-F136-429B-95DB-CE09B14C508B}" type="slidenum">
              <a:rPr lang="ru-RU" smtClean="0"/>
              <a:pPr/>
              <a:t>11</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1553766" y="-99483"/>
            <a:ext cx="3750469" cy="5001684"/>
          </a:xfrm>
          <a:solidFill>
            <a:schemeClr val="accent1"/>
          </a:solidFill>
          <a:ln w="25400">
            <a:solidFill>
              <a:schemeClr val="accent1">
                <a:shade val="50000"/>
              </a:schemeClr>
            </a:solidFill>
            <a:prstDash val="solid"/>
          </a:ln>
        </p:spPr>
      </p:sp>
      <p:sp>
        <p:nvSpPr>
          <p:cNvPr id="3" name="Заметки 2"/>
          <p:cNvSpPr txBox="1">
            <a:spLocks noGrp="1"/>
          </p:cNvSpPr>
          <p:nvPr>
            <p:ph type="body" sz="quarter" idx="1"/>
          </p:nvPr>
        </p:nvSpPr>
        <p:spPr>
          <a:xfrm>
            <a:off x="685800" y="4343520"/>
            <a:ext cx="5486400" cy="4115520"/>
          </a:xfrm>
        </p:spPr>
        <p:txBody>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16.11.2015</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16.11.2015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16.11.2015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16.11.2015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16.11.2015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16.11.2015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16.11.2015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16.11.2015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16.11.2015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16.11.2015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16.11.2015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725C68B6-61C2-468F-89AB-4B9F7531AA68}"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106E36-FD25-4E2D-B0AA-010F637433A0}" type="datetimeFigureOut">
              <a:rPr lang="ru-RU" smtClean="0"/>
              <a:pPr/>
              <a:t>16.11.2015</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34.png"/><Relationship Id="rId2" Type="http://schemas.openxmlformats.org/officeDocument/2006/relationships/notesSlide" Target="../notesSlides/notesSlide4.xml"/><Relationship Id="rId16"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3400" y="571480"/>
            <a:ext cx="7851648" cy="3857652"/>
          </a:xfrm>
        </p:spPr>
        <p:txBody>
          <a:bodyPr>
            <a:normAutofit fontScale="90000"/>
          </a:bodyPr>
          <a:lstStyle/>
          <a:p>
            <a:pPr algn="ctr"/>
            <a:r>
              <a:rPr lang="ru-RU" dirty="0" smtClean="0"/>
              <a:t/>
            </a:r>
            <a:br>
              <a:rPr lang="ru-RU" dirty="0" smtClean="0"/>
            </a:br>
            <a:r>
              <a:rPr lang="ru-RU" sz="4000" dirty="0" smtClean="0"/>
              <a:t/>
            </a:r>
            <a:br>
              <a:rPr lang="ru-RU" sz="4000" dirty="0" smtClean="0"/>
            </a:br>
            <a:r>
              <a:rPr lang="ru-RU" dirty="0" smtClean="0"/>
              <a:t/>
            </a:r>
            <a:br>
              <a:rPr lang="ru-RU" dirty="0" smtClean="0"/>
            </a:br>
            <a:r>
              <a:rPr lang="ru-RU" sz="4000" dirty="0" smtClean="0"/>
              <a:t>Организационные и содержательные аспекты инклюзивного образования обучающихся </a:t>
            </a:r>
            <a:r>
              <a:rPr lang="ru-RU" sz="4000" dirty="0" smtClean="0"/>
              <a:t/>
            </a:r>
            <a:br>
              <a:rPr lang="ru-RU" sz="4000" dirty="0" smtClean="0"/>
            </a:br>
            <a:r>
              <a:rPr lang="ru-RU" sz="4000" dirty="0" smtClean="0"/>
              <a:t>с </a:t>
            </a:r>
            <a:r>
              <a:rPr lang="ru-RU" sz="4000" dirty="0" smtClean="0"/>
              <a:t>умственной отсталостью </a:t>
            </a:r>
            <a:r>
              <a:rPr lang="ru-RU" sz="4000" dirty="0" smtClean="0"/>
              <a:t/>
            </a:r>
            <a:br>
              <a:rPr lang="ru-RU" sz="4000" dirty="0" smtClean="0"/>
            </a:br>
            <a:r>
              <a:rPr lang="ru-RU" sz="4000" dirty="0" smtClean="0"/>
              <a:t>(</a:t>
            </a:r>
            <a:r>
              <a:rPr lang="ru-RU" sz="4000" dirty="0" smtClean="0"/>
              <a:t>интеллектуальными нарушениями</a:t>
            </a:r>
            <a:r>
              <a:rPr lang="ru-RU" sz="4000" dirty="0" smtClean="0"/>
              <a:t>)</a:t>
            </a:r>
            <a:endParaRPr lang="ru-RU" sz="4000" dirty="0"/>
          </a:p>
        </p:txBody>
      </p:sp>
      <p:sp>
        <p:nvSpPr>
          <p:cNvPr id="3" name="Подзаголовок 2"/>
          <p:cNvSpPr>
            <a:spLocks noGrp="1"/>
          </p:cNvSpPr>
          <p:nvPr>
            <p:ph type="subTitle" idx="1"/>
          </p:nvPr>
        </p:nvSpPr>
        <p:spPr>
          <a:xfrm>
            <a:off x="533400" y="4714884"/>
            <a:ext cx="7854696" cy="2143116"/>
          </a:xfrm>
        </p:spPr>
        <p:txBody>
          <a:bodyPr>
            <a:normAutofit/>
          </a:bodyPr>
          <a:lstStyle/>
          <a:p>
            <a:r>
              <a:rPr lang="ru-RU" dirty="0" smtClean="0"/>
              <a:t>Семенова Елена Владимировна,</a:t>
            </a:r>
          </a:p>
          <a:p>
            <a:r>
              <a:rPr lang="ru-RU" dirty="0" smtClean="0"/>
              <a:t>канд. психол. наук,</a:t>
            </a:r>
          </a:p>
          <a:p>
            <a:r>
              <a:rPr lang="ru-RU" dirty="0" smtClean="0"/>
              <a:t>заместитель директора Екатеринбургской школы № 3, реализующей АООП</a:t>
            </a:r>
          </a:p>
          <a:p>
            <a:endParaRPr lang="ru-RU" dirty="0" smtClean="0"/>
          </a:p>
          <a:p>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142984"/>
            <a:ext cx="7924680" cy="4572032"/>
          </a:xfrm>
        </p:spPr>
        <p:txBody>
          <a:bodyPr>
            <a:normAutofit fontScale="90000"/>
          </a:bodyPr>
          <a:lstStyle/>
          <a:p>
            <a:r>
              <a:rPr lang="ru-RU" sz="2800" b="1" dirty="0" smtClean="0">
                <a:latin typeface="Times New Roman" pitchFamily="18" charset="0"/>
                <a:cs typeface="Times New Roman" pitchFamily="18" charset="0"/>
              </a:rPr>
              <a:t/>
            </a:r>
            <a:br>
              <a:rPr lang="ru-RU" sz="2800" b="1"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
            </a:r>
            <a:br>
              <a:rPr lang="ru-RU" sz="2800" b="1"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
            </a:r>
            <a:br>
              <a:rPr lang="ru-RU" sz="2800" b="1"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
            </a:r>
            <a:br>
              <a:rPr lang="ru-RU" sz="2800" b="1"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
            </a:r>
            <a:br>
              <a:rPr lang="ru-RU" sz="2800" b="1"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
            </a:r>
            <a:br>
              <a:rPr lang="ru-RU" sz="2800" b="1"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
            </a:r>
            <a:br>
              <a:rPr lang="ru-RU" sz="2800" b="1"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
            </a:r>
            <a:br>
              <a:rPr lang="ru-RU" sz="2800" b="1"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
            </a:r>
            <a:br>
              <a:rPr lang="ru-RU" sz="2800" b="1"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Инклюзивный подход </a:t>
            </a:r>
            <a:r>
              <a:rPr lang="ru-RU" sz="2800" dirty="0" smtClean="0">
                <a:latin typeface="Times New Roman" pitchFamily="18" charset="0"/>
                <a:cs typeface="Times New Roman" pitchFamily="18" charset="0"/>
              </a:rPr>
              <a:t>– не адаптация учеников с ОВЗ к трудностям обучения в массовой школе, а реформирование школы и поиск иных педагогических подходов к обучению таким образом, чтобы наиболее полно учитывать особые образовательные потребности учащихся с ОВЗ.</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Трудности в обучении связаны:</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 с существующей организацией учебного процесса в массовой школе;</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 с устаревшими негибкими методами обучения</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 с системой отношений в школе</a:t>
            </a:r>
            <a:endParaRPr lang="ru-RU" sz="2800" dirty="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1124744"/>
            <a:ext cx="7632848" cy="369332"/>
          </a:xfrm>
          <a:prstGeom prst="rect">
            <a:avLst/>
          </a:prstGeom>
          <a:noFill/>
        </p:spPr>
        <p:txBody>
          <a:bodyPr wrap="square" rtlCol="0">
            <a:spAutoFit/>
          </a:bodyPr>
          <a:lstStyle/>
          <a:p>
            <a:endParaRPr lang="ru-RU" dirty="0"/>
          </a:p>
        </p:txBody>
      </p:sp>
      <p:sp>
        <p:nvSpPr>
          <p:cNvPr id="5" name="Заголовок 4"/>
          <p:cNvSpPr>
            <a:spLocks noGrp="1"/>
          </p:cNvSpPr>
          <p:nvPr>
            <p:ph type="title"/>
          </p:nvPr>
        </p:nvSpPr>
        <p:spPr>
          <a:xfrm>
            <a:off x="533160" y="562680"/>
            <a:ext cx="7924680" cy="1354152"/>
          </a:xfrm>
        </p:spPr>
        <p:txBody>
          <a:bodyPr>
            <a:normAutofit/>
          </a:bodyPr>
          <a:lstStyle/>
          <a:p>
            <a:pPr algn="ctr"/>
            <a:r>
              <a:rPr lang="ru-RU" sz="2800" b="1" dirty="0" smtClean="0"/>
              <a:t>Главные преимущества инклюзивного образования:</a:t>
            </a:r>
            <a:endParaRPr lang="ru-RU" sz="2800" b="1" dirty="0"/>
          </a:p>
        </p:txBody>
      </p:sp>
      <p:sp>
        <p:nvSpPr>
          <p:cNvPr id="6" name="Овал 5"/>
          <p:cNvSpPr/>
          <p:nvPr/>
        </p:nvSpPr>
        <p:spPr>
          <a:xfrm>
            <a:off x="3203848" y="3212976"/>
            <a:ext cx="2088232" cy="1944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ru-RU" dirty="0" err="1" smtClean="0"/>
              <a:t>Инклюзив-ное</a:t>
            </a:r>
            <a:r>
              <a:rPr lang="ru-RU" dirty="0" smtClean="0"/>
              <a:t> образование</a:t>
            </a:r>
            <a:endParaRPr lang="ru-RU" dirty="0"/>
          </a:p>
        </p:txBody>
      </p:sp>
      <p:sp>
        <p:nvSpPr>
          <p:cNvPr id="8" name="Прямоугольник 7"/>
          <p:cNvSpPr/>
          <p:nvPr/>
        </p:nvSpPr>
        <p:spPr>
          <a:xfrm>
            <a:off x="3203848" y="5733256"/>
            <a:ext cx="2232000" cy="828000"/>
          </a:xfrm>
          <a:prstGeom prst="rect">
            <a:avLst/>
          </a:prstGeom>
          <a:solidFill>
            <a:schemeClr val="accent3">
              <a:lumMod val="20000"/>
              <a:lumOff val="80000"/>
            </a:schemeClr>
          </a:solidFill>
          <a:effectLst>
            <a:outerShdw blurRad="50800" dist="38100" dir="2700000" algn="tl" rotWithShape="0">
              <a:prstClr val="black">
                <a:alpha val="40000"/>
              </a:prstClr>
            </a:outerShdw>
          </a:effectLst>
        </p:spPr>
        <p:txBody>
          <a:bodyPr wrap="square" lIns="0" tIns="0" rIns="0" bIns="0">
            <a:spAutoFit/>
          </a:bodyPr>
          <a:lstStyle/>
          <a:p>
            <a:pPr algn="ctr"/>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Общение со сверстниками</a:t>
            </a:r>
            <a:endParaRPr lang="ru-RU"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9" name="Прямоугольник 8"/>
          <p:cNvSpPr/>
          <p:nvPr/>
        </p:nvSpPr>
        <p:spPr>
          <a:xfrm>
            <a:off x="179512" y="5013176"/>
            <a:ext cx="2232000" cy="828000"/>
          </a:xfrm>
          <a:prstGeom prst="rect">
            <a:avLst/>
          </a:prstGeom>
          <a:solidFill>
            <a:schemeClr val="accent3">
              <a:lumMod val="20000"/>
              <a:lumOff val="80000"/>
            </a:schemeClr>
          </a:solidFill>
          <a:effectLst>
            <a:outerShdw blurRad="50800" dist="38100" dir="2700000" algn="tl" rotWithShape="0">
              <a:prstClr val="black">
                <a:alpha val="40000"/>
              </a:prstClr>
            </a:outerShdw>
          </a:effectLst>
        </p:spPr>
        <p:txBody>
          <a:bodyPr wrap="square" lIns="0" tIns="0" rIns="0" bIns="0">
            <a:spAutoFit/>
          </a:bodyPr>
          <a:lstStyle/>
          <a:p>
            <a:pPr algn="ctr"/>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Уверенность </a:t>
            </a:r>
          </a:p>
          <a:p>
            <a:pPr algn="ctr"/>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в себе</a:t>
            </a:r>
            <a:endParaRPr lang="ru-RU"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0" name="Прямоугольник 9"/>
          <p:cNvSpPr/>
          <p:nvPr/>
        </p:nvSpPr>
        <p:spPr>
          <a:xfrm>
            <a:off x="6444208" y="4725144"/>
            <a:ext cx="2267744" cy="1107996"/>
          </a:xfrm>
          <a:prstGeom prst="rect">
            <a:avLst/>
          </a:prstGeom>
          <a:solidFill>
            <a:schemeClr val="accent3">
              <a:lumMod val="20000"/>
              <a:lumOff val="80000"/>
            </a:schemeClr>
          </a:solidFill>
          <a:effectLst>
            <a:outerShdw blurRad="50800" dist="38100" dir="2700000" algn="tl" rotWithShape="0">
              <a:prstClr val="black">
                <a:alpha val="40000"/>
              </a:prstClr>
            </a:outerShdw>
          </a:effectLst>
        </p:spPr>
        <p:txBody>
          <a:bodyPr wrap="square" lIns="0" tIns="0" rIns="0" bIns="0">
            <a:spAutoFit/>
          </a:bodyPr>
          <a:lstStyle/>
          <a:p>
            <a:pPr algn="ctr"/>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Воспитание отзывчивости и понимания у детей без инвалидности</a:t>
            </a:r>
            <a:endParaRPr lang="ru-RU"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1" name="Прямоугольник 10"/>
          <p:cNvSpPr/>
          <p:nvPr/>
        </p:nvSpPr>
        <p:spPr>
          <a:xfrm>
            <a:off x="395536" y="1916832"/>
            <a:ext cx="2232248" cy="830997"/>
          </a:xfrm>
          <a:prstGeom prst="rect">
            <a:avLst/>
          </a:prstGeom>
          <a:solidFill>
            <a:schemeClr val="accent3">
              <a:lumMod val="20000"/>
              <a:lumOff val="80000"/>
            </a:schemeClr>
          </a:solidFill>
          <a:effectLst>
            <a:outerShdw blurRad="50800" dist="38100" dir="2700000" algn="tl" rotWithShape="0">
              <a:prstClr val="black">
                <a:alpha val="40000"/>
              </a:prstClr>
            </a:outerShdw>
          </a:effectLst>
        </p:spPr>
        <p:txBody>
          <a:bodyPr wrap="square" lIns="0" tIns="0" rIns="0" bIns="0">
            <a:spAutoFit/>
          </a:bodyPr>
          <a:lstStyle/>
          <a:p>
            <a:pPr algn="ctr"/>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Понимание обществом проблем инвалидности</a:t>
            </a:r>
            <a:endParaRPr lang="ru-RU"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2" name="Прямоугольник 11"/>
          <p:cNvSpPr/>
          <p:nvPr/>
        </p:nvSpPr>
        <p:spPr>
          <a:xfrm>
            <a:off x="6156176" y="1916832"/>
            <a:ext cx="2232000" cy="828000"/>
          </a:xfrm>
          <a:prstGeom prst="rect">
            <a:avLst/>
          </a:prstGeom>
          <a:solidFill>
            <a:schemeClr val="accent3">
              <a:lumMod val="20000"/>
              <a:lumOff val="80000"/>
            </a:schemeClr>
          </a:solidFill>
          <a:effectLst>
            <a:outerShdw blurRad="50800" dist="38100" dir="2700000" algn="tl" rotWithShape="0">
              <a:prstClr val="black">
                <a:alpha val="40000"/>
              </a:prstClr>
            </a:outerShdw>
          </a:effectLst>
        </p:spPr>
        <p:txBody>
          <a:bodyPr wrap="square" lIns="0" tIns="0" rIns="0" bIns="0">
            <a:spAutoFit/>
          </a:bodyPr>
          <a:lstStyle/>
          <a:p>
            <a:pPr algn="ctr"/>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Полноценное образование</a:t>
            </a:r>
            <a:endParaRPr lang="ru-RU"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3" name="Прямоугольник 12"/>
          <p:cNvSpPr/>
          <p:nvPr/>
        </p:nvSpPr>
        <p:spPr>
          <a:xfrm>
            <a:off x="3275856" y="1916832"/>
            <a:ext cx="2232000" cy="830997"/>
          </a:xfrm>
          <a:prstGeom prst="rect">
            <a:avLst/>
          </a:prstGeom>
          <a:solidFill>
            <a:schemeClr val="accent3">
              <a:lumMod val="20000"/>
              <a:lumOff val="80000"/>
            </a:schemeClr>
          </a:solidFill>
          <a:effectLst>
            <a:outerShdw blurRad="50800" dist="38100" dir="2700000" algn="tl" rotWithShape="0">
              <a:prstClr val="black">
                <a:alpha val="40000"/>
              </a:prstClr>
            </a:outerShdw>
          </a:effectLst>
        </p:spPr>
        <p:txBody>
          <a:bodyPr wrap="square" lIns="0" tIns="0" rIns="0" bIns="0">
            <a:spAutoFit/>
          </a:bodyPr>
          <a:lstStyle/>
          <a:p>
            <a:pPr algn="ctr"/>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Адаптация и интеграция в общество</a:t>
            </a:r>
            <a:endParaRPr lang="ru-RU"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cxnSp>
        <p:nvCxnSpPr>
          <p:cNvPr id="15" name="Прямая соединительная линия 14"/>
          <p:cNvCxnSpPr>
            <a:stCxn id="11" idx="3"/>
            <a:endCxn id="13" idx="1"/>
          </p:cNvCxnSpPr>
          <p:nvPr/>
        </p:nvCxnSpPr>
        <p:spPr>
          <a:xfrm>
            <a:off x="2627784" y="2332331"/>
            <a:ext cx="64807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a:stCxn id="13" idx="3"/>
            <a:endCxn id="12" idx="1"/>
          </p:cNvCxnSpPr>
          <p:nvPr/>
        </p:nvCxnSpPr>
        <p:spPr>
          <a:xfrm flipV="1">
            <a:off x="5507856" y="2330832"/>
            <a:ext cx="648320" cy="149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a:stCxn id="11" idx="2"/>
          </p:cNvCxnSpPr>
          <p:nvPr/>
        </p:nvCxnSpPr>
        <p:spPr>
          <a:xfrm flipH="1">
            <a:off x="1475656" y="2747829"/>
            <a:ext cx="36004" cy="226534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p:cNvCxnSpPr>
            <a:stCxn id="12" idx="2"/>
          </p:cNvCxnSpPr>
          <p:nvPr/>
        </p:nvCxnSpPr>
        <p:spPr>
          <a:xfrm>
            <a:off x="7272176" y="2744832"/>
            <a:ext cx="36128" cy="198031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a:stCxn id="9" idx="3"/>
            <a:endCxn id="8" idx="1"/>
          </p:cNvCxnSpPr>
          <p:nvPr/>
        </p:nvCxnSpPr>
        <p:spPr>
          <a:xfrm>
            <a:off x="2411512" y="5427176"/>
            <a:ext cx="792336" cy="72008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a:stCxn id="8" idx="3"/>
            <a:endCxn id="10" idx="1"/>
          </p:cNvCxnSpPr>
          <p:nvPr/>
        </p:nvCxnSpPr>
        <p:spPr>
          <a:xfrm flipV="1">
            <a:off x="5435848" y="5279142"/>
            <a:ext cx="1008360" cy="86811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p:cNvCxnSpPr/>
          <p:nvPr/>
        </p:nvCxnSpPr>
        <p:spPr>
          <a:xfrm>
            <a:off x="4211960" y="2780928"/>
            <a:ext cx="0" cy="36004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30" name="Прямая со стрелкой 29"/>
          <p:cNvCxnSpPr/>
          <p:nvPr/>
        </p:nvCxnSpPr>
        <p:spPr>
          <a:xfrm>
            <a:off x="1763688" y="2852936"/>
            <a:ext cx="1440160" cy="792088"/>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33" name="Прямая со стрелкой 32"/>
          <p:cNvCxnSpPr/>
          <p:nvPr/>
        </p:nvCxnSpPr>
        <p:spPr>
          <a:xfrm flipV="1">
            <a:off x="5220072" y="2852936"/>
            <a:ext cx="1368152" cy="72008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35" name="Прямая со стрелкой 34"/>
          <p:cNvCxnSpPr/>
          <p:nvPr/>
        </p:nvCxnSpPr>
        <p:spPr>
          <a:xfrm flipV="1">
            <a:off x="2483768" y="4653136"/>
            <a:ext cx="720080" cy="504056"/>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37" name="Прямая со стрелкой 36"/>
          <p:cNvCxnSpPr/>
          <p:nvPr/>
        </p:nvCxnSpPr>
        <p:spPr>
          <a:xfrm flipV="1">
            <a:off x="4283968" y="5229200"/>
            <a:ext cx="0" cy="432048"/>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39" name="Прямая со стрелкой 38"/>
          <p:cNvCxnSpPr/>
          <p:nvPr/>
        </p:nvCxnSpPr>
        <p:spPr>
          <a:xfrm flipH="1" flipV="1">
            <a:off x="5364088" y="4581128"/>
            <a:ext cx="1008112" cy="504056"/>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a:xfrm>
            <a:off x="533160" y="867959"/>
            <a:ext cx="7924680" cy="1311840"/>
          </a:xfrm>
        </p:spPr>
        <p:txBody>
          <a:bodyPr wrap="square" lIns="91440" tIns="45720" rIns="91440" bIns="45720">
            <a:spAutoFit/>
          </a:bodyPr>
          <a:lstStyle>
            <a:defPPr lvl="0">
              <a:buNone/>
            </a:defPPr>
            <a:lvl1pPr lvl="0">
              <a:buNone/>
            </a:lvl1pPr>
          </a:lstStyle>
          <a:p>
            <a:pPr lvl="0" algn="ctr"/>
            <a:r>
              <a:rPr lang="ru-RU">
                <a:latin typeface="Arial" pitchFamily="34"/>
              </a:rPr>
              <a:t>Требования инклюзивного образования</a:t>
            </a:r>
          </a:p>
        </p:txBody>
      </p:sp>
      <p:sp>
        <p:nvSpPr>
          <p:cNvPr id="3" name="Текст 2"/>
          <p:cNvSpPr txBox="1">
            <a:spLocks noGrp="1"/>
          </p:cNvSpPr>
          <p:nvPr>
            <p:ph type="body" idx="4294967295"/>
          </p:nvPr>
        </p:nvSpPr>
        <p:spPr>
          <a:xfrm>
            <a:off x="533160" y="2209680"/>
            <a:ext cx="7924680" cy="4791055"/>
          </a:xfrm>
        </p:spPr>
        <p:txBody>
          <a:bodyPr wrap="square" lIns="91440" tIns="45720" rIns="91440" bIns="45720">
            <a:spAutoFit/>
          </a:bodyPr>
          <a:lstStyle>
            <a:defPPr marL="342720" marR="0" lvl="0" indent="-342720" algn="l" rtl="0" hangingPunct="0">
              <a:lnSpc>
                <a:spcPct val="100000"/>
              </a:lnSpc>
              <a:spcBef>
                <a:spcPts val="799"/>
              </a:spcBef>
              <a:spcAft>
                <a:spcPts val="0"/>
              </a:spcAft>
              <a:buClr>
                <a:srgbClr val="B08200"/>
              </a:buClr>
              <a:buSzPct val="100000"/>
              <a:buFont typeface="Arial" pitchFamily="34"/>
              <a:buNone/>
              <a:tabLst>
                <a:tab pos="571320" algn="l"/>
                <a:tab pos="1485719" algn="l"/>
                <a:tab pos="2400119" algn="l"/>
                <a:tab pos="3314519" algn="l"/>
                <a:tab pos="4228919" algn="l"/>
                <a:tab pos="5143320" algn="l"/>
                <a:tab pos="6057720" algn="l"/>
                <a:tab pos="6972120" algn="l"/>
                <a:tab pos="7886520" algn="l"/>
                <a:tab pos="8800920" algn="l"/>
                <a:tab pos="9715320" algn="l"/>
              </a:tabLst>
              <a:defRPr lang="ru-RU" sz="3200" b="0" i="0" u="none" strike="noStrike" baseline="0">
                <a:ln>
                  <a:noFill/>
                </a:ln>
                <a:solidFill>
                  <a:srgbClr val="B08200"/>
                </a:solidFill>
                <a:latin typeface="Arial" pitchFamily="2"/>
                <a:ea typeface="SimSun" pitchFamily="2"/>
                <a:cs typeface="Mangal" pitchFamily="2"/>
              </a:defRPr>
            </a:defPPr>
            <a:lvl1pPr marL="342720" marR="0" lvl="0" indent="-342720" algn="l" rtl="0" hangingPunct="0">
              <a:lnSpc>
                <a:spcPct val="100000"/>
              </a:lnSpc>
              <a:spcBef>
                <a:spcPts val="799"/>
              </a:spcBef>
              <a:spcAft>
                <a:spcPts val="0"/>
              </a:spcAft>
              <a:buClr>
                <a:srgbClr val="B08200"/>
              </a:buClr>
              <a:buSzPct val="100000"/>
              <a:buFont typeface="Arial" pitchFamily="34"/>
              <a:buChar char="•"/>
              <a:tabLst>
                <a:tab pos="571320" algn="l"/>
                <a:tab pos="1485719" algn="l"/>
                <a:tab pos="2400119" algn="l"/>
                <a:tab pos="3314519" algn="l"/>
                <a:tab pos="4228919" algn="l"/>
                <a:tab pos="5143320" algn="l"/>
                <a:tab pos="6057720" algn="l"/>
                <a:tab pos="6972120" algn="l"/>
                <a:tab pos="7886520" algn="l"/>
                <a:tab pos="8800920" algn="l"/>
                <a:tab pos="9715320" algn="l"/>
              </a:tabLst>
              <a:defRPr lang="ru-RU" sz="3200" b="0" i="0" u="none" strike="noStrike" baseline="0">
                <a:ln>
                  <a:noFill/>
                </a:ln>
                <a:solidFill>
                  <a:srgbClr val="B08200"/>
                </a:solidFill>
                <a:latin typeface="Arial" pitchFamily="2"/>
                <a:ea typeface="SimSun" pitchFamily="2"/>
                <a:cs typeface="Mangal" pitchFamily="2"/>
              </a:defRPr>
            </a:lvl1pPr>
            <a:lvl2pPr marL="742680" marR="0" lvl="1" indent="-285480" algn="l" rtl="0" hangingPunct="0">
              <a:lnSpc>
                <a:spcPct val="100000"/>
              </a:lnSpc>
              <a:spcBef>
                <a:spcPts val="697"/>
              </a:spcBef>
              <a:spcAft>
                <a:spcPts val="0"/>
              </a:spcAft>
              <a:buClr>
                <a:srgbClr val="B08200"/>
              </a:buClr>
              <a:buSzPct val="100000"/>
              <a:buFont typeface="Arial" pitchFamily="34"/>
              <a:buChar char="–"/>
              <a:tabLst>
                <a:tab pos="171360" algn="l"/>
                <a:tab pos="1085759" algn="l"/>
                <a:tab pos="2000160" algn="l"/>
                <a:tab pos="2914560" algn="l"/>
                <a:tab pos="3828959" algn="l"/>
                <a:tab pos="4743360" algn="l"/>
                <a:tab pos="5657760" algn="l"/>
                <a:tab pos="6572160" algn="l"/>
                <a:tab pos="7486560" algn="l"/>
                <a:tab pos="8400960" algn="l"/>
                <a:tab pos="9315360" algn="l"/>
              </a:tabLst>
              <a:defRPr lang="ru-RU" sz="2800" b="0" i="0" u="none" strike="noStrike" baseline="0">
                <a:ln>
                  <a:noFill/>
                </a:ln>
                <a:solidFill>
                  <a:srgbClr val="B08200"/>
                </a:solidFill>
                <a:latin typeface="Arial" pitchFamily="2"/>
                <a:ea typeface="SimSun" pitchFamily="2"/>
                <a:cs typeface="Mangal" pitchFamily="2"/>
              </a:defRPr>
            </a:lvl2pPr>
            <a:lvl3pPr marL="1143000" marR="0" lvl="2" indent="-228600" algn="l" rtl="0" hangingPunct="0">
              <a:lnSpc>
                <a:spcPct val="100000"/>
              </a:lnSpc>
              <a:spcBef>
                <a:spcPts val="598"/>
              </a:spcBef>
              <a:spcAft>
                <a:spcPts val="0"/>
              </a:spcAft>
              <a:buClr>
                <a:srgbClr val="B08200"/>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 pos="8915399" algn="l"/>
              </a:tabLst>
              <a:defRPr lang="ru-RU" sz="2400" b="0" i="0" u="none" strike="noStrike" baseline="0">
                <a:ln>
                  <a:noFill/>
                </a:ln>
                <a:solidFill>
                  <a:srgbClr val="B08200"/>
                </a:solidFill>
                <a:latin typeface="Arial" pitchFamily="2"/>
                <a:ea typeface="SimSun" pitchFamily="2"/>
                <a:cs typeface="Mangal" pitchFamily="2"/>
              </a:defRPr>
            </a:lvl3pPr>
            <a:lvl4pPr marL="1600199" marR="0" lvl="3" indent="-228600" algn="l" rtl="0" hangingPunct="0">
              <a:lnSpc>
                <a:spcPct val="100000"/>
              </a:lnSpc>
              <a:spcBef>
                <a:spcPts val="499"/>
              </a:spcBef>
              <a:spcAft>
                <a:spcPts val="0"/>
              </a:spcAft>
              <a:buClr>
                <a:srgbClr val="B08200"/>
              </a:buClr>
              <a:buSzPct val="100000"/>
              <a:buFont typeface="Arial" pitchFamily="34"/>
              <a:buChar char="–"/>
              <a:tabLst>
                <a:tab pos="228600" algn="l"/>
                <a:tab pos="1143000" algn="l"/>
                <a:tab pos="2057400" algn="l"/>
                <a:tab pos="2971800" algn="l"/>
                <a:tab pos="3886200" algn="l"/>
                <a:tab pos="4800600" algn="l"/>
                <a:tab pos="5715000" algn="l"/>
                <a:tab pos="6629400" algn="l"/>
                <a:tab pos="7543799" algn="l"/>
                <a:tab pos="8458200" algn="l"/>
              </a:tabLst>
              <a:defRPr lang="ru-RU" sz="2000" b="0" i="0" u="none" strike="noStrike" baseline="0">
                <a:ln>
                  <a:noFill/>
                </a:ln>
                <a:solidFill>
                  <a:srgbClr val="B08200"/>
                </a:solidFill>
                <a:latin typeface="Arial" pitchFamily="2"/>
                <a:ea typeface="SimSun" pitchFamily="2"/>
                <a:cs typeface="Mangal" pitchFamily="2"/>
              </a:defRPr>
            </a:lvl4pPr>
            <a:lvl5pPr marL="2057400" marR="0" lvl="4" indent="-228600" algn="l" rtl="0" hangingPunct="0">
              <a:lnSpc>
                <a:spcPct val="100000"/>
              </a:lnSpc>
              <a:spcBef>
                <a:spcPts val="499"/>
              </a:spcBef>
              <a:spcAft>
                <a:spcPts val="0"/>
              </a:spcAft>
              <a:buClr>
                <a:srgbClr val="B08200"/>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ru-RU" sz="2000" b="0" i="0" u="none" strike="noStrike" baseline="0">
                <a:ln>
                  <a:noFill/>
                </a:ln>
                <a:solidFill>
                  <a:srgbClr val="B08200"/>
                </a:solidFill>
                <a:latin typeface="Arial" pitchFamily="2"/>
                <a:ea typeface="SimSun" pitchFamily="2"/>
                <a:cs typeface="Mangal" pitchFamily="2"/>
              </a:defRPr>
            </a:lvl5pPr>
            <a:lvl6pPr marL="2057400" marR="0" lvl="5" indent="-228600" algn="l" rtl="0" hangingPunct="0">
              <a:lnSpc>
                <a:spcPct val="100000"/>
              </a:lnSpc>
              <a:spcBef>
                <a:spcPts val="499"/>
              </a:spcBef>
              <a:spcAft>
                <a:spcPts val="0"/>
              </a:spcAft>
              <a:buClr>
                <a:srgbClr val="B08200"/>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ru-RU" sz="2000" b="0" i="0" u="none" strike="noStrike" baseline="0">
                <a:ln>
                  <a:noFill/>
                </a:ln>
                <a:solidFill>
                  <a:srgbClr val="B08200"/>
                </a:solidFill>
                <a:latin typeface="Arial" pitchFamily="2"/>
                <a:ea typeface="SimSun" pitchFamily="2"/>
                <a:cs typeface="Mangal" pitchFamily="2"/>
              </a:defRPr>
            </a:lvl6pPr>
            <a:lvl7pPr marL="2057400" marR="0" lvl="6" indent="-228600" algn="l" rtl="0" hangingPunct="0">
              <a:lnSpc>
                <a:spcPct val="100000"/>
              </a:lnSpc>
              <a:spcBef>
                <a:spcPts val="499"/>
              </a:spcBef>
              <a:spcAft>
                <a:spcPts val="0"/>
              </a:spcAft>
              <a:buClr>
                <a:srgbClr val="B08200"/>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ru-RU" sz="2000" b="0" i="0" u="none" strike="noStrike" baseline="0">
                <a:ln>
                  <a:noFill/>
                </a:ln>
                <a:solidFill>
                  <a:srgbClr val="B08200"/>
                </a:solidFill>
                <a:latin typeface="Arial" pitchFamily="2"/>
                <a:ea typeface="SimSun" pitchFamily="2"/>
                <a:cs typeface="Mangal" pitchFamily="2"/>
              </a:defRPr>
            </a:lvl7pPr>
            <a:lvl8pPr marL="2057400" marR="0" lvl="7" indent="-228600" algn="l" rtl="0" hangingPunct="0">
              <a:lnSpc>
                <a:spcPct val="100000"/>
              </a:lnSpc>
              <a:spcBef>
                <a:spcPts val="499"/>
              </a:spcBef>
              <a:spcAft>
                <a:spcPts val="0"/>
              </a:spcAft>
              <a:buClr>
                <a:srgbClr val="B08200"/>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ru-RU" sz="2000" b="0" i="0" u="none" strike="noStrike" baseline="0">
                <a:ln>
                  <a:noFill/>
                </a:ln>
                <a:solidFill>
                  <a:srgbClr val="B08200"/>
                </a:solidFill>
                <a:latin typeface="Arial" pitchFamily="2"/>
                <a:ea typeface="SimSun" pitchFamily="2"/>
                <a:cs typeface="Mangal" pitchFamily="2"/>
              </a:defRPr>
            </a:lvl8pPr>
            <a:lvl9pPr marL="2057400" marR="0" lvl="8" indent="-228600" algn="l" rtl="0" hangingPunct="0">
              <a:lnSpc>
                <a:spcPct val="100000"/>
              </a:lnSpc>
              <a:spcBef>
                <a:spcPts val="499"/>
              </a:spcBef>
              <a:spcAft>
                <a:spcPts val="0"/>
              </a:spcAft>
              <a:buClr>
                <a:srgbClr val="B08200"/>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ru-RU" sz="2000" b="0" i="0" u="none" strike="noStrike" baseline="0">
                <a:ln>
                  <a:noFill/>
                </a:ln>
                <a:solidFill>
                  <a:srgbClr val="B08200"/>
                </a:solidFill>
                <a:latin typeface="Arial" pitchFamily="2"/>
                <a:ea typeface="SimSun" pitchFamily="2"/>
                <a:cs typeface="Mangal" pitchFamily="2"/>
              </a:defRPr>
            </a:lvl9pPr>
          </a:lstStyle>
          <a:p>
            <a:pPr marL="0" lvl="0" indent="0">
              <a:lnSpc>
                <a:spcPct val="80000"/>
              </a:lnSpc>
              <a:spcBef>
                <a:spcPts val="499"/>
              </a:spcBef>
              <a:buClr>
                <a:srgbClr val="000000"/>
              </a:buClr>
            </a:pPr>
            <a:r>
              <a:rPr lang="ru-RU" sz="2000" b="1" dirty="0">
                <a:solidFill>
                  <a:srgbClr val="000000"/>
                </a:solidFill>
                <a:latin typeface="" pitchFamily="16"/>
              </a:rPr>
              <a:t>Системный подход </a:t>
            </a:r>
            <a:r>
              <a:rPr lang="ru-RU" sz="2000" dirty="0">
                <a:solidFill>
                  <a:srgbClr val="000000"/>
                </a:solidFill>
                <a:latin typeface="" pitchFamily="16"/>
              </a:rPr>
              <a:t>(образовательный, социальный, нормативно-правовой, экономический)</a:t>
            </a:r>
          </a:p>
          <a:p>
            <a:pPr marL="0" lvl="0" indent="0">
              <a:lnSpc>
                <a:spcPct val="80000"/>
              </a:lnSpc>
              <a:spcBef>
                <a:spcPts val="499"/>
              </a:spcBef>
              <a:buClr>
                <a:srgbClr val="000000"/>
              </a:buClr>
            </a:pPr>
            <a:r>
              <a:rPr lang="ru-RU" sz="2000" b="1" dirty="0">
                <a:solidFill>
                  <a:srgbClr val="000000"/>
                </a:solidFill>
                <a:latin typeface="" pitchFamily="16"/>
              </a:rPr>
              <a:t>Законодательное реформирование </a:t>
            </a:r>
            <a:r>
              <a:rPr lang="ru-RU" sz="2000" dirty="0">
                <a:solidFill>
                  <a:srgbClr val="000000"/>
                </a:solidFill>
                <a:latin typeface="" pitchFamily="16"/>
              </a:rPr>
              <a:t>системы образования под задачи </a:t>
            </a:r>
            <a:r>
              <a:rPr lang="ru-RU" sz="2000" dirty="0" smtClean="0">
                <a:solidFill>
                  <a:srgbClr val="000000"/>
                </a:solidFill>
                <a:latin typeface="" pitchFamily="16"/>
              </a:rPr>
              <a:t>инклюзивного подхода</a:t>
            </a:r>
            <a:endParaRPr lang="ru-RU" sz="2000" dirty="0">
              <a:solidFill>
                <a:srgbClr val="000000"/>
              </a:solidFill>
              <a:latin typeface="" pitchFamily="16"/>
            </a:endParaRPr>
          </a:p>
          <a:p>
            <a:pPr marL="0" lvl="0" indent="0">
              <a:lnSpc>
                <a:spcPct val="80000"/>
              </a:lnSpc>
              <a:spcBef>
                <a:spcPts val="499"/>
              </a:spcBef>
              <a:buClr>
                <a:srgbClr val="000000"/>
              </a:buClr>
            </a:pPr>
            <a:r>
              <a:rPr lang="ru-RU" sz="2000" b="1" dirty="0">
                <a:solidFill>
                  <a:srgbClr val="000000"/>
                </a:solidFill>
                <a:latin typeface="" pitchFamily="16"/>
              </a:rPr>
              <a:t>Изменения в подготовке учителя</a:t>
            </a:r>
            <a:r>
              <a:rPr lang="ru-RU" sz="2000" dirty="0">
                <a:solidFill>
                  <a:srgbClr val="000000"/>
                </a:solidFill>
                <a:latin typeface="" pitchFamily="16"/>
              </a:rPr>
              <a:t>, психолога и других специалистов массовой школы</a:t>
            </a:r>
          </a:p>
          <a:p>
            <a:pPr marL="0" lvl="0" indent="0">
              <a:lnSpc>
                <a:spcPct val="80000"/>
              </a:lnSpc>
              <a:spcBef>
                <a:spcPts val="499"/>
              </a:spcBef>
              <a:buClr>
                <a:srgbClr val="000000"/>
              </a:buClr>
            </a:pPr>
            <a:r>
              <a:rPr lang="ru-RU" sz="2000" b="1" dirty="0">
                <a:solidFill>
                  <a:srgbClr val="000000"/>
                </a:solidFill>
                <a:latin typeface="" pitchFamily="16"/>
              </a:rPr>
              <a:t>Социальное партнерство </a:t>
            </a:r>
            <a:r>
              <a:rPr lang="ru-RU" sz="2000" dirty="0">
                <a:solidFill>
                  <a:srgbClr val="000000"/>
                </a:solidFill>
                <a:latin typeface="" pitchFamily="16"/>
              </a:rPr>
              <a:t>массовой и специальной школ</a:t>
            </a:r>
          </a:p>
          <a:p>
            <a:pPr marL="0" lvl="0" indent="0">
              <a:lnSpc>
                <a:spcPct val="80000"/>
              </a:lnSpc>
              <a:spcBef>
                <a:spcPts val="499"/>
              </a:spcBef>
              <a:buClr>
                <a:srgbClr val="000000"/>
              </a:buClr>
            </a:pPr>
            <a:r>
              <a:rPr lang="ru-RU" sz="2000" b="1" dirty="0">
                <a:solidFill>
                  <a:srgbClr val="000000"/>
                </a:solidFill>
                <a:latin typeface="" pitchFamily="16"/>
              </a:rPr>
              <a:t>Социально-психологический аспект </a:t>
            </a:r>
            <a:r>
              <a:rPr lang="ru-RU" sz="2000" dirty="0">
                <a:solidFill>
                  <a:srgbClr val="000000"/>
                </a:solidFill>
                <a:latin typeface="" pitchFamily="16"/>
              </a:rPr>
              <a:t>– формирование толерантности, изменение менталитета</a:t>
            </a:r>
          </a:p>
          <a:p>
            <a:pPr marL="0" lvl="0" indent="0">
              <a:lnSpc>
                <a:spcPct val="80000"/>
              </a:lnSpc>
              <a:spcBef>
                <a:spcPts val="499"/>
              </a:spcBef>
              <a:buClr>
                <a:srgbClr val="000000"/>
              </a:buClr>
            </a:pPr>
            <a:r>
              <a:rPr lang="ru-RU" sz="2000" b="1" dirty="0">
                <a:solidFill>
                  <a:srgbClr val="000000"/>
                </a:solidFill>
                <a:latin typeface="" pitchFamily="16"/>
              </a:rPr>
              <a:t>Командная работа специалистов </a:t>
            </a:r>
            <a:r>
              <a:rPr lang="ru-RU" sz="2000" dirty="0">
                <a:solidFill>
                  <a:srgbClr val="000000"/>
                </a:solidFill>
                <a:latin typeface="" pitchFamily="16"/>
              </a:rPr>
              <a:t>(администратор, учитель, психолог, специальный педагог, логопед и др.) по сопровождению учащихся</a:t>
            </a:r>
          </a:p>
          <a:p>
            <a:pPr marL="0" lvl="0" indent="0">
              <a:lnSpc>
                <a:spcPct val="80000"/>
              </a:lnSpc>
              <a:spcBef>
                <a:spcPts val="499"/>
              </a:spcBef>
              <a:buClr>
                <a:srgbClr val="000000"/>
              </a:buClr>
            </a:pPr>
            <a:r>
              <a:rPr lang="ru-RU" sz="2000" b="1" dirty="0">
                <a:solidFill>
                  <a:srgbClr val="000000"/>
                </a:solidFill>
                <a:latin typeface="" pitchFamily="16"/>
              </a:rPr>
              <a:t>Организационные, методические и дидактические преобразования</a:t>
            </a:r>
            <a:r>
              <a:rPr lang="ru-RU" sz="2000" dirty="0">
                <a:solidFill>
                  <a:srgbClr val="000000"/>
                </a:solidFill>
                <a:latin typeface="" pitchFamily="16"/>
              </a:rPr>
              <a:t> в массовой школе</a:t>
            </a:r>
          </a:p>
          <a:p>
            <a:pPr marL="0" lvl="0" indent="0">
              <a:lnSpc>
                <a:spcPct val="80000"/>
              </a:lnSpc>
              <a:spcBef>
                <a:spcPts val="499"/>
              </a:spcBef>
              <a:buClr>
                <a:srgbClr val="000000"/>
              </a:buClr>
            </a:pPr>
            <a:r>
              <a:rPr lang="ru-RU" sz="2000" b="1" dirty="0">
                <a:solidFill>
                  <a:srgbClr val="000000"/>
                </a:solidFill>
                <a:latin typeface="" pitchFamily="16"/>
              </a:rPr>
              <a:t>Налаженная система ранней комплексной </a:t>
            </a:r>
            <a:r>
              <a:rPr lang="ru-RU" sz="2000" b="1" dirty="0" smtClean="0">
                <a:solidFill>
                  <a:srgbClr val="000000"/>
                </a:solidFill>
                <a:latin typeface="" pitchFamily="16"/>
              </a:rPr>
              <a:t>помощи ребенку, родителям, учителям</a:t>
            </a:r>
            <a:endParaRPr lang="ru-RU" sz="2000" b="1" dirty="0">
              <a:solidFill>
                <a:srgbClr val="000000"/>
              </a:solidFill>
              <a:latin typeface="" pitchFamily="16"/>
            </a:endParaRPr>
          </a:p>
          <a:p>
            <a:pPr marL="0" lvl="0" indent="0">
              <a:lnSpc>
                <a:spcPct val="80000"/>
              </a:lnSpc>
              <a:spcBef>
                <a:spcPts val="499"/>
              </a:spcBef>
              <a:buClr>
                <a:srgbClr val="000000"/>
              </a:buClr>
            </a:pPr>
            <a:endParaRPr lang="ru-RU" sz="2000" b="1" dirty="0">
              <a:solidFill>
                <a:srgbClr val="000000"/>
              </a:solidFill>
              <a:latin typeface="" pitchFamily="16"/>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5288" y="908050"/>
            <a:ext cx="8137525" cy="720725"/>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ru-RU" dirty="0"/>
              <a:t>Обучение на дому</a:t>
            </a:r>
          </a:p>
        </p:txBody>
      </p:sp>
      <p:sp>
        <p:nvSpPr>
          <p:cNvPr id="5" name="Прямоугольник 4"/>
          <p:cNvSpPr/>
          <p:nvPr/>
        </p:nvSpPr>
        <p:spPr>
          <a:xfrm>
            <a:off x="250825" y="2636838"/>
            <a:ext cx="1441450" cy="6477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ru-RU" dirty="0" err="1"/>
              <a:t>Общеобр</a:t>
            </a:r>
            <a:r>
              <a:rPr lang="ru-RU" dirty="0"/>
              <a:t>.</a:t>
            </a:r>
          </a:p>
          <a:p>
            <a:pPr algn="ctr">
              <a:defRPr/>
            </a:pPr>
            <a:r>
              <a:rPr lang="ru-RU" dirty="0"/>
              <a:t>орг.</a:t>
            </a:r>
          </a:p>
        </p:txBody>
      </p:sp>
      <p:sp>
        <p:nvSpPr>
          <p:cNvPr id="8" name="Овал 7"/>
          <p:cNvSpPr/>
          <p:nvPr/>
        </p:nvSpPr>
        <p:spPr>
          <a:xfrm>
            <a:off x="1763713" y="1844675"/>
            <a:ext cx="576262" cy="647700"/>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US" dirty="0"/>
              <a:t>I</a:t>
            </a:r>
            <a:endParaRPr lang="ru-RU" dirty="0"/>
          </a:p>
        </p:txBody>
      </p:sp>
      <p:sp>
        <p:nvSpPr>
          <p:cNvPr id="9" name="Овал 8"/>
          <p:cNvSpPr/>
          <p:nvPr/>
        </p:nvSpPr>
        <p:spPr>
          <a:xfrm>
            <a:off x="2484438" y="1844675"/>
            <a:ext cx="574675" cy="647700"/>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US" dirty="0"/>
              <a:t>II</a:t>
            </a:r>
            <a:endParaRPr lang="ru-RU" dirty="0"/>
          </a:p>
        </p:txBody>
      </p:sp>
      <p:sp>
        <p:nvSpPr>
          <p:cNvPr id="10" name="Овал 9"/>
          <p:cNvSpPr/>
          <p:nvPr/>
        </p:nvSpPr>
        <p:spPr>
          <a:xfrm>
            <a:off x="3203575" y="1844675"/>
            <a:ext cx="647700" cy="647700"/>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US" dirty="0"/>
              <a:t>III</a:t>
            </a:r>
            <a:endParaRPr lang="ru-RU" dirty="0"/>
          </a:p>
        </p:txBody>
      </p:sp>
      <p:sp>
        <p:nvSpPr>
          <p:cNvPr id="11" name="Овал 10"/>
          <p:cNvSpPr/>
          <p:nvPr/>
        </p:nvSpPr>
        <p:spPr>
          <a:xfrm>
            <a:off x="3995738" y="1844675"/>
            <a:ext cx="647700" cy="647700"/>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US" dirty="0"/>
              <a:t>IV</a:t>
            </a:r>
            <a:endParaRPr lang="ru-RU" dirty="0"/>
          </a:p>
        </p:txBody>
      </p:sp>
      <p:sp>
        <p:nvSpPr>
          <p:cNvPr id="12" name="Овал 11"/>
          <p:cNvSpPr/>
          <p:nvPr/>
        </p:nvSpPr>
        <p:spPr>
          <a:xfrm>
            <a:off x="4787900" y="1844675"/>
            <a:ext cx="576263" cy="576263"/>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US" dirty="0"/>
              <a:t>V</a:t>
            </a:r>
            <a:endParaRPr lang="ru-RU" dirty="0"/>
          </a:p>
        </p:txBody>
      </p:sp>
      <p:sp>
        <p:nvSpPr>
          <p:cNvPr id="13" name="Овал 12"/>
          <p:cNvSpPr/>
          <p:nvPr/>
        </p:nvSpPr>
        <p:spPr>
          <a:xfrm>
            <a:off x="5508625" y="1844675"/>
            <a:ext cx="719138" cy="576263"/>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US" dirty="0"/>
              <a:t>VI</a:t>
            </a:r>
            <a:endParaRPr lang="ru-RU" dirty="0"/>
          </a:p>
        </p:txBody>
      </p:sp>
      <p:sp>
        <p:nvSpPr>
          <p:cNvPr id="14" name="Овал 13"/>
          <p:cNvSpPr/>
          <p:nvPr/>
        </p:nvSpPr>
        <p:spPr>
          <a:xfrm>
            <a:off x="6372225" y="1844675"/>
            <a:ext cx="720725" cy="576263"/>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US" dirty="0"/>
              <a:t>VII</a:t>
            </a:r>
            <a:endParaRPr lang="ru-RU" dirty="0"/>
          </a:p>
        </p:txBody>
      </p:sp>
      <p:sp>
        <p:nvSpPr>
          <p:cNvPr id="15" name="Овал 14"/>
          <p:cNvSpPr/>
          <p:nvPr/>
        </p:nvSpPr>
        <p:spPr>
          <a:xfrm>
            <a:off x="7596188" y="1844675"/>
            <a:ext cx="863600" cy="576263"/>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US" dirty="0"/>
              <a:t>VIII</a:t>
            </a:r>
            <a:endParaRPr lang="ru-RU" dirty="0"/>
          </a:p>
        </p:txBody>
      </p:sp>
      <p:sp>
        <p:nvSpPr>
          <p:cNvPr id="16" name="Блок-схема: альтернативный процесс 15"/>
          <p:cNvSpPr/>
          <p:nvPr/>
        </p:nvSpPr>
        <p:spPr>
          <a:xfrm>
            <a:off x="179388" y="3573463"/>
            <a:ext cx="792162" cy="719137"/>
          </a:xfrm>
          <a:prstGeom prst="flowChartAlternateProces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ru-RU" dirty="0"/>
              <a:t>ООП</a:t>
            </a:r>
          </a:p>
        </p:txBody>
      </p:sp>
      <p:sp>
        <p:nvSpPr>
          <p:cNvPr id="17" name="Блок-схема: альтернативный процесс 16"/>
          <p:cNvSpPr/>
          <p:nvPr/>
        </p:nvSpPr>
        <p:spPr>
          <a:xfrm>
            <a:off x="1835150" y="2636838"/>
            <a:ext cx="5400675" cy="792162"/>
          </a:xfrm>
          <a:prstGeom prst="flowChartAlternateProcess">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ru-RU" dirty="0"/>
              <a:t>Адаптированная основная общеобразовательная программа</a:t>
            </a:r>
          </a:p>
        </p:txBody>
      </p:sp>
      <p:sp>
        <p:nvSpPr>
          <p:cNvPr id="19" name="Прямоугольник 18"/>
          <p:cNvSpPr/>
          <p:nvPr/>
        </p:nvSpPr>
        <p:spPr>
          <a:xfrm>
            <a:off x="179388" y="4437063"/>
            <a:ext cx="647700" cy="792162"/>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ru-RU" dirty="0"/>
              <a:t>АОП</a:t>
            </a:r>
          </a:p>
        </p:txBody>
      </p:sp>
      <p:sp>
        <p:nvSpPr>
          <p:cNvPr id="21" name="Прямоугольник 20"/>
          <p:cNvSpPr/>
          <p:nvPr/>
        </p:nvSpPr>
        <p:spPr>
          <a:xfrm>
            <a:off x="7524750" y="2565400"/>
            <a:ext cx="935038" cy="647700"/>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ru-RU" dirty="0"/>
              <a:t>АООП</a:t>
            </a:r>
          </a:p>
        </p:txBody>
      </p:sp>
      <p:sp>
        <p:nvSpPr>
          <p:cNvPr id="22" name="Прямоугольник 21"/>
          <p:cNvSpPr/>
          <p:nvPr/>
        </p:nvSpPr>
        <p:spPr>
          <a:xfrm>
            <a:off x="900113" y="4797425"/>
            <a:ext cx="647700" cy="647700"/>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ru-RU" dirty="0"/>
              <a:t>АОП</a:t>
            </a:r>
          </a:p>
        </p:txBody>
      </p:sp>
      <p:sp>
        <p:nvSpPr>
          <p:cNvPr id="23" name="Прямоугольник 22"/>
          <p:cNvSpPr/>
          <p:nvPr/>
        </p:nvSpPr>
        <p:spPr>
          <a:xfrm>
            <a:off x="7667625" y="3644900"/>
            <a:ext cx="865188" cy="720725"/>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ru-RU" dirty="0"/>
              <a:t>СИПР</a:t>
            </a:r>
          </a:p>
        </p:txBody>
      </p:sp>
      <p:sp>
        <p:nvSpPr>
          <p:cNvPr id="24" name="Прямоугольник 23"/>
          <p:cNvSpPr/>
          <p:nvPr/>
        </p:nvSpPr>
        <p:spPr>
          <a:xfrm>
            <a:off x="1042988" y="5876925"/>
            <a:ext cx="792162" cy="4318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ru-RU" dirty="0"/>
              <a:t>СИПР</a:t>
            </a:r>
          </a:p>
        </p:txBody>
      </p:sp>
      <p:cxnSp>
        <p:nvCxnSpPr>
          <p:cNvPr id="26" name="Прямая со стрелкой 25"/>
          <p:cNvCxnSpPr>
            <a:stCxn id="5" idx="2"/>
            <a:endCxn id="16" idx="0"/>
          </p:cNvCxnSpPr>
          <p:nvPr/>
        </p:nvCxnSpPr>
        <p:spPr>
          <a:xfrm rot="5400000">
            <a:off x="629444" y="3231357"/>
            <a:ext cx="288925" cy="3952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p:cNvCxnSpPr>
            <a:endCxn id="19" idx="0"/>
          </p:cNvCxnSpPr>
          <p:nvPr/>
        </p:nvCxnSpPr>
        <p:spPr>
          <a:xfrm rot="5400000">
            <a:off x="413544" y="4310857"/>
            <a:ext cx="215900" cy="365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Прямая со стрелкой 31"/>
          <p:cNvCxnSpPr/>
          <p:nvPr/>
        </p:nvCxnSpPr>
        <p:spPr>
          <a:xfrm rot="5400000">
            <a:off x="1295400" y="4329113"/>
            <a:ext cx="71437"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Прямая со стрелкой 33"/>
          <p:cNvCxnSpPr>
            <a:endCxn id="22" idx="0"/>
          </p:cNvCxnSpPr>
          <p:nvPr/>
        </p:nvCxnSpPr>
        <p:spPr>
          <a:xfrm rot="16200000" flipH="1">
            <a:off x="737395" y="4310856"/>
            <a:ext cx="576262" cy="3968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Прямая со стрелкой 35"/>
          <p:cNvCxnSpPr>
            <a:stCxn id="22" idx="2"/>
            <a:endCxn id="24" idx="0"/>
          </p:cNvCxnSpPr>
          <p:nvPr/>
        </p:nvCxnSpPr>
        <p:spPr>
          <a:xfrm rot="16200000" flipH="1">
            <a:off x="1116013" y="5553075"/>
            <a:ext cx="431800" cy="215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Прямая со стрелкой 37"/>
          <p:cNvCxnSpPr>
            <a:stCxn id="21" idx="2"/>
            <a:endCxn id="23" idx="0"/>
          </p:cNvCxnSpPr>
          <p:nvPr/>
        </p:nvCxnSpPr>
        <p:spPr>
          <a:xfrm rot="16200000" flipH="1">
            <a:off x="7831138" y="3375025"/>
            <a:ext cx="431800" cy="1079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5" name="Прямоугольник 44"/>
          <p:cNvSpPr/>
          <p:nvPr/>
        </p:nvSpPr>
        <p:spPr>
          <a:xfrm>
            <a:off x="1042988" y="3573463"/>
            <a:ext cx="865187" cy="719137"/>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ru-RU" dirty="0"/>
              <a:t>АООП</a:t>
            </a:r>
          </a:p>
        </p:txBody>
      </p:sp>
      <p:cxnSp>
        <p:nvCxnSpPr>
          <p:cNvPr id="48" name="Прямая со стрелкой 47"/>
          <p:cNvCxnSpPr>
            <a:endCxn id="45" idx="0"/>
          </p:cNvCxnSpPr>
          <p:nvPr/>
        </p:nvCxnSpPr>
        <p:spPr>
          <a:xfrm rot="16200000" flipH="1">
            <a:off x="1223169" y="3320257"/>
            <a:ext cx="288925" cy="2174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Прямоугольник 38"/>
          <p:cNvSpPr/>
          <p:nvPr/>
        </p:nvSpPr>
        <p:spPr>
          <a:xfrm>
            <a:off x="1331913" y="4365625"/>
            <a:ext cx="1130300" cy="431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ru-RU" dirty="0"/>
              <a:t>2016г.</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549275"/>
            <a:ext cx="8429652" cy="4522799"/>
          </a:xfrm>
        </p:spPr>
        <p:txBody>
          <a:bodyPr/>
          <a:lstStyle/>
          <a:p>
            <a:pPr marL="838200" indent="-838200" algn="ctr" eaLnBrk="1" hangingPunct="1"/>
            <a:r>
              <a:rPr lang="ru-RU" altLang="ru-RU" b="1" dirty="0" smtClean="0"/>
              <a:t>     Нормативно-правовые основания образования </a:t>
            </a:r>
            <a:br>
              <a:rPr lang="ru-RU" altLang="ru-RU" b="1" dirty="0" smtClean="0"/>
            </a:br>
            <a:r>
              <a:rPr lang="ru-RU" altLang="ru-RU" b="1" dirty="0" smtClean="0"/>
              <a:t>детей с ОВЗ</a:t>
            </a:r>
            <a:r>
              <a:rPr lang="ru-RU" altLang="ru-RU" dirty="0" smtClean="0"/>
              <a:t> </a:t>
            </a:r>
          </a:p>
        </p:txBody>
      </p:sp>
      <p:sp>
        <p:nvSpPr>
          <p:cNvPr id="3075" name="Rectangle 3"/>
          <p:cNvSpPr>
            <a:spLocks noGrp="1" noChangeArrowheads="1"/>
          </p:cNvSpPr>
          <p:nvPr>
            <p:ph type="subTitle" idx="1"/>
          </p:nvPr>
        </p:nvSpPr>
        <p:spPr>
          <a:xfrm>
            <a:off x="2743200" y="4868863"/>
            <a:ext cx="6400800" cy="1130300"/>
          </a:xfrm>
        </p:spPr>
        <p:txBody>
          <a:bodyPr/>
          <a:lstStyle/>
          <a:p>
            <a:pPr eaLnBrk="1" hangingPunct="1">
              <a:lnSpc>
                <a:spcPct val="80000"/>
              </a:lnSpc>
              <a:spcBef>
                <a:spcPct val="0"/>
              </a:spcBef>
            </a:pPr>
            <a:endParaRPr lang="ru-RU" altLang="ru-RU" sz="2800" smtClean="0"/>
          </a:p>
          <a:p>
            <a:pPr eaLnBrk="1" hangingPunct="1">
              <a:lnSpc>
                <a:spcPct val="80000"/>
              </a:lnSpc>
              <a:spcBef>
                <a:spcPct val="0"/>
              </a:spcBef>
            </a:pPr>
            <a:endParaRPr lang="ru-RU" altLang="ru-RU" sz="2800" smtClean="0"/>
          </a:p>
          <a:p>
            <a:pPr eaLnBrk="1" hangingPunct="1">
              <a:lnSpc>
                <a:spcPct val="80000"/>
              </a:lnSpc>
              <a:spcBef>
                <a:spcPct val="0"/>
              </a:spcBef>
            </a:pPr>
            <a:endParaRPr lang="ru-RU" altLang="ru-RU" sz="280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fontScale="90000"/>
          </a:bodyPr>
          <a:lstStyle/>
          <a:p>
            <a:pPr algn="ctr" eaLnBrk="1" hangingPunct="1"/>
            <a:r>
              <a:rPr lang="ru-RU" altLang="ru-RU" sz="2400" smtClean="0">
                <a:latin typeface="Times New Roman" pitchFamily="18" charset="0"/>
              </a:rPr>
              <a:t/>
            </a:r>
            <a:br>
              <a:rPr lang="ru-RU" altLang="ru-RU" sz="2400" smtClean="0">
                <a:latin typeface="Times New Roman" pitchFamily="18" charset="0"/>
              </a:rPr>
            </a:br>
            <a:r>
              <a:rPr lang="ru-RU" altLang="ru-RU" sz="2400" smtClean="0">
                <a:latin typeface="Times New Roman" pitchFamily="18" charset="0"/>
              </a:rPr>
              <a:t> </a:t>
            </a:r>
            <a:r>
              <a:rPr lang="ru-RU" altLang="ru-RU" sz="2400" b="1" u="sng" smtClean="0">
                <a:latin typeface="Times New Roman" pitchFamily="18" charset="0"/>
              </a:rPr>
              <a:t>Федеральный закон от 3 мая 2012 г. № 46-ФЗ</a:t>
            </a:r>
            <a:br>
              <a:rPr lang="ru-RU" altLang="ru-RU" sz="2400" b="1" u="sng" smtClean="0">
                <a:latin typeface="Times New Roman" pitchFamily="18" charset="0"/>
              </a:rPr>
            </a:br>
            <a:r>
              <a:rPr lang="ru-RU" altLang="ru-RU" sz="2400" b="1" u="sng" smtClean="0">
                <a:solidFill>
                  <a:srgbClr val="000000"/>
                </a:solidFill>
                <a:latin typeface="Times New Roman" pitchFamily="18" charset="0"/>
              </a:rPr>
              <a:t>«О ратификации Конвенции о правах инвалидов»</a:t>
            </a:r>
            <a:br>
              <a:rPr lang="ru-RU" altLang="ru-RU" sz="2400" b="1" u="sng" smtClean="0">
                <a:solidFill>
                  <a:srgbClr val="000000"/>
                </a:solidFill>
                <a:latin typeface="Times New Roman" pitchFamily="18" charset="0"/>
              </a:rPr>
            </a:br>
            <a:endParaRPr lang="ru-RU" altLang="ru-RU" sz="2400" b="1" u="sng" smtClean="0">
              <a:solidFill>
                <a:srgbClr val="000000"/>
              </a:solidFill>
              <a:latin typeface="Times New Roman" pitchFamily="18" charset="0"/>
            </a:endParaRPr>
          </a:p>
        </p:txBody>
      </p:sp>
      <p:sp>
        <p:nvSpPr>
          <p:cNvPr id="4099" name="Rectangle 3"/>
          <p:cNvSpPr>
            <a:spLocks noGrp="1" noChangeArrowheads="1"/>
          </p:cNvSpPr>
          <p:nvPr>
            <p:ph type="body" idx="1"/>
          </p:nvPr>
        </p:nvSpPr>
        <p:spPr/>
        <p:txBody>
          <a:bodyPr/>
          <a:lstStyle/>
          <a:p>
            <a:pPr eaLnBrk="1" hangingPunct="1">
              <a:lnSpc>
                <a:spcPct val="80000"/>
              </a:lnSpc>
              <a:buFont typeface="Wingdings" pitchFamily="2" charset="2"/>
              <a:buNone/>
              <a:defRPr/>
            </a:pPr>
            <a:r>
              <a:rPr lang="ru-RU" altLang="ru-RU" sz="2000" b="1" i="1" dirty="0" smtClean="0"/>
              <a:t>В соответствии с Конвенцией, образование должно быть направлено на:</a:t>
            </a:r>
            <a:endParaRPr lang="ru-RU" altLang="ru-RU" sz="2000" i="1" dirty="0" smtClean="0"/>
          </a:p>
          <a:p>
            <a:pPr eaLnBrk="1" hangingPunct="1">
              <a:lnSpc>
                <a:spcPct val="80000"/>
              </a:lnSpc>
              <a:defRPr/>
            </a:pPr>
            <a:r>
              <a:rPr lang="ru-RU" altLang="ru-RU" sz="2000" dirty="0" smtClean="0"/>
              <a:t>развитие умственных и физических способностей в самом полном объеме;</a:t>
            </a:r>
          </a:p>
          <a:p>
            <a:pPr eaLnBrk="1" hangingPunct="1">
              <a:lnSpc>
                <a:spcPct val="80000"/>
              </a:lnSpc>
              <a:defRPr/>
            </a:pPr>
            <a:r>
              <a:rPr lang="ru-RU" altLang="ru-RU" sz="2000" dirty="0" smtClean="0"/>
              <a:t>доступ инвалидов к образованию в местах своего непосредственного проживания, при котором обеспечивается разумное удовлетворение потребностей лица;</a:t>
            </a:r>
          </a:p>
          <a:p>
            <a:pPr eaLnBrk="1" hangingPunct="1">
              <a:lnSpc>
                <a:spcPct val="80000"/>
              </a:lnSpc>
              <a:defRPr/>
            </a:pPr>
            <a:r>
              <a:rPr lang="ru-RU" altLang="ru-RU" sz="2000" dirty="0" smtClean="0"/>
              <a:t>предоставление эффективных </a:t>
            </a:r>
            <a:r>
              <a:rPr lang="ru-RU" altLang="ru-RU" sz="2000" b="1" i="1" dirty="0" smtClean="0"/>
              <a:t>мер индивидуальной поддержки в общей системе образования, облегчающих процесс обучения;</a:t>
            </a:r>
          </a:p>
          <a:p>
            <a:pPr marL="0" indent="0" eaLnBrk="1" hangingPunct="1">
              <a:lnSpc>
                <a:spcPct val="80000"/>
              </a:lnSpc>
              <a:buFont typeface="Wingdings" pitchFamily="2" charset="2"/>
              <a:buNone/>
              <a:defRPr/>
            </a:pPr>
            <a:r>
              <a:rPr lang="ru-RU" altLang="ru-RU" sz="2000" dirty="0" smtClean="0">
                <a:latin typeface="Arial" charset="0"/>
              </a:rPr>
              <a:t>Статья 24. ….государство обязано обеспечить равный доступ для всех детей с инвалидностью к образованию, и это должно происходить путем обеспечения </a:t>
            </a:r>
            <a:r>
              <a:rPr lang="ru-RU" altLang="ru-RU" sz="2000" dirty="0" err="1" smtClean="0">
                <a:latin typeface="Arial" charset="0"/>
              </a:rPr>
              <a:t>инклюзивности</a:t>
            </a:r>
            <a:r>
              <a:rPr lang="ru-RU" altLang="ru-RU" sz="2000" dirty="0" smtClean="0">
                <a:latin typeface="Arial" charset="0"/>
              </a:rPr>
              <a:t> системы образования.</a:t>
            </a:r>
            <a:endParaRPr lang="ru-RU" altLang="ru-RU" sz="2000" dirty="0" smtClean="0"/>
          </a:p>
          <a:p>
            <a:pPr marL="0" indent="0" eaLnBrk="1" hangingPunct="1">
              <a:lnSpc>
                <a:spcPct val="80000"/>
              </a:lnSpc>
              <a:buFont typeface="Wingdings" pitchFamily="2" charset="2"/>
              <a:buNone/>
              <a:defRPr/>
            </a:pPr>
            <a:endParaRPr lang="ru-RU" altLang="ru-RU" sz="20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150938" y="214313"/>
            <a:ext cx="7793037" cy="1846262"/>
          </a:xfrm>
        </p:spPr>
        <p:txBody>
          <a:bodyPr>
            <a:normAutofit fontScale="90000"/>
          </a:bodyPr>
          <a:lstStyle/>
          <a:p>
            <a:pPr algn="ctr" eaLnBrk="1" hangingPunct="1"/>
            <a:r>
              <a:rPr lang="ru-RU" altLang="ru-RU" sz="2400" b="1" smtClean="0">
                <a:latin typeface="Times New Roman" pitchFamily="18" charset="0"/>
              </a:rPr>
              <a:t>Право на образование</a:t>
            </a:r>
            <a:br>
              <a:rPr lang="ru-RU" altLang="ru-RU" sz="2400" b="1" smtClean="0">
                <a:latin typeface="Times New Roman" pitchFamily="18" charset="0"/>
              </a:rPr>
            </a:br>
            <a:r>
              <a:rPr lang="ru-RU" altLang="ru-RU" sz="2400" smtClean="0">
                <a:solidFill>
                  <a:srgbClr val="6699FF"/>
                </a:solidFill>
                <a:latin typeface="Times New Roman" pitchFamily="18" charset="0"/>
              </a:rPr>
              <a:t>Статья 18 Федерального закона от 24 ноября 1995 г. № 181-ФЗ «О социальной защите инвалидов в Российской Федерации»</a:t>
            </a:r>
            <a:br>
              <a:rPr lang="ru-RU" altLang="ru-RU" sz="2400" smtClean="0">
                <a:solidFill>
                  <a:srgbClr val="6699FF"/>
                </a:solidFill>
                <a:latin typeface="Times New Roman" pitchFamily="18" charset="0"/>
              </a:rPr>
            </a:br>
            <a:endParaRPr lang="ru-RU" altLang="ru-RU" sz="2400" smtClean="0">
              <a:solidFill>
                <a:srgbClr val="6699FF"/>
              </a:solidFill>
              <a:latin typeface="Times New Roman" pitchFamily="18" charset="0"/>
            </a:endParaRPr>
          </a:p>
        </p:txBody>
      </p:sp>
      <p:sp>
        <p:nvSpPr>
          <p:cNvPr id="5123" name="Rectangle 3"/>
          <p:cNvSpPr>
            <a:spLocks noGrp="1" noChangeArrowheads="1"/>
          </p:cNvSpPr>
          <p:nvPr>
            <p:ph type="body" idx="1"/>
          </p:nvPr>
        </p:nvSpPr>
        <p:spPr/>
        <p:txBody>
          <a:bodyPr/>
          <a:lstStyle/>
          <a:p>
            <a:pPr eaLnBrk="1" hangingPunct="1">
              <a:lnSpc>
                <a:spcPct val="80000"/>
              </a:lnSpc>
            </a:pPr>
            <a:r>
              <a:rPr lang="ru-RU" altLang="ru-RU" sz="2400" smtClean="0"/>
              <a:t>Образовательные учреждения </a:t>
            </a:r>
            <a:r>
              <a:rPr lang="ru-RU" altLang="ru-RU" sz="2400" b="1" smtClean="0"/>
              <a:t>совместно с органами социальной защиты населения</a:t>
            </a:r>
            <a:r>
              <a:rPr lang="ru-RU" altLang="ru-RU" sz="2400" smtClean="0"/>
              <a:t>, </a:t>
            </a:r>
            <a:r>
              <a:rPr lang="ru-RU" altLang="ru-RU" sz="2400" b="1" smtClean="0"/>
              <a:t>органами здравоохранения </a:t>
            </a:r>
            <a:r>
              <a:rPr lang="ru-RU" altLang="ru-RU" sz="2400" smtClean="0"/>
              <a:t>обеспечивают дошкольное, внешкольное воспитание и образование детей-инвалидов, получение</a:t>
            </a:r>
          </a:p>
          <a:p>
            <a:pPr eaLnBrk="1" hangingPunct="1">
              <a:lnSpc>
                <a:spcPct val="80000"/>
              </a:lnSpc>
              <a:buFont typeface="Wingdings" pitchFamily="2" charset="2"/>
              <a:buNone/>
            </a:pPr>
            <a:r>
              <a:rPr lang="ru-RU" altLang="ru-RU" sz="2400" smtClean="0"/>
              <a:t>    инвалидами среднего общего образования, среднего профессионального и высшего профессионального образования </a:t>
            </a:r>
            <a:r>
              <a:rPr lang="ru-RU" altLang="ru-RU" sz="2400" smtClean="0">
                <a:solidFill>
                  <a:schemeClr val="folHlink"/>
                </a:solidFill>
              </a:rPr>
              <a:t>в соответствии с индивидуальной программой реабилитации</a:t>
            </a:r>
            <a:r>
              <a:rPr lang="en-US" altLang="ru-RU" sz="2400" smtClean="0">
                <a:solidFill>
                  <a:schemeClr val="folHlink"/>
                </a:solidFill>
              </a:rPr>
              <a:t> (</a:t>
            </a:r>
            <a:r>
              <a:rPr lang="ru-RU" altLang="ru-RU" sz="2400" smtClean="0">
                <a:solidFill>
                  <a:schemeClr val="folHlink"/>
                </a:solidFill>
              </a:rPr>
              <a:t>ИПР).</a:t>
            </a:r>
          </a:p>
          <a:p>
            <a:pPr eaLnBrk="1" hangingPunct="1">
              <a:lnSpc>
                <a:spcPct val="80000"/>
              </a:lnSpc>
              <a:buFont typeface="Wingdings" pitchFamily="2" charset="2"/>
              <a:buNone/>
            </a:pPr>
            <a:r>
              <a:rPr lang="ru-RU" altLang="ru-RU" sz="2400" b="1" smtClean="0">
                <a:solidFill>
                  <a:schemeClr val="folHlink"/>
                </a:solidFill>
              </a:rPr>
              <a:t>    </a:t>
            </a:r>
            <a:endParaRPr lang="ru-RU" altLang="ru-RU" sz="2000" b="1" smtClean="0">
              <a:solidFill>
                <a:schemeClr val="folHlink"/>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fontScale="90000"/>
          </a:bodyPr>
          <a:lstStyle/>
          <a:p>
            <a:r>
              <a:rPr lang="ru-RU" altLang="ru-RU" sz="2000" smtClean="0"/>
              <a:t/>
            </a:r>
            <a:br>
              <a:rPr lang="ru-RU" altLang="ru-RU" sz="2000" smtClean="0"/>
            </a:br>
            <a:r>
              <a:rPr lang="ru-RU" altLang="ru-RU" sz="4000" b="1" u="sng" smtClean="0"/>
              <a:t/>
            </a:r>
            <a:br>
              <a:rPr lang="ru-RU" altLang="ru-RU" sz="4000" b="1" u="sng" smtClean="0"/>
            </a:br>
            <a:r>
              <a:rPr lang="ru-RU" altLang="ru-RU" sz="4000" smtClean="0"/>
              <a:t/>
            </a:r>
            <a:br>
              <a:rPr lang="ru-RU" altLang="ru-RU" sz="4000" smtClean="0"/>
            </a:br>
            <a:r>
              <a:rPr lang="ru-RU" altLang="ru-RU" sz="4000" smtClean="0"/>
              <a:t> </a:t>
            </a:r>
            <a:r>
              <a:rPr lang="ru-RU" altLang="ru-RU" sz="2000" b="1" smtClean="0"/>
              <a:t>Национальная стратегия действий в интересах детей на 2012 - 2017 годы</a:t>
            </a:r>
            <a:br>
              <a:rPr lang="ru-RU" altLang="ru-RU" sz="2000" b="1" smtClean="0"/>
            </a:br>
            <a:r>
              <a:rPr lang="ru-RU" altLang="ru-RU" sz="2000" b="1" smtClean="0"/>
              <a:t>(утв. Указом Президента РФ от 1 июня 2012 г. № 761)</a:t>
            </a:r>
            <a:endParaRPr lang="ru-RU" altLang="ru-RU" sz="4000" smtClean="0"/>
          </a:p>
        </p:txBody>
      </p:sp>
      <p:sp>
        <p:nvSpPr>
          <p:cNvPr id="6147" name="Rectangle 3"/>
          <p:cNvSpPr>
            <a:spLocks noGrp="1" noChangeArrowheads="1"/>
          </p:cNvSpPr>
          <p:nvPr>
            <p:ph type="body" idx="1"/>
          </p:nvPr>
        </p:nvSpPr>
        <p:spPr>
          <a:xfrm>
            <a:off x="1182688" y="2017713"/>
            <a:ext cx="7772400" cy="4579937"/>
          </a:xfrm>
        </p:spPr>
        <p:txBody>
          <a:bodyPr/>
          <a:lstStyle/>
          <a:p>
            <a:pPr>
              <a:lnSpc>
                <a:spcPct val="80000"/>
              </a:lnSpc>
              <a:buFont typeface="Wingdings" pitchFamily="2" charset="2"/>
              <a:buNone/>
            </a:pPr>
            <a:r>
              <a:rPr lang="ru-RU" altLang="ru-RU" sz="1400" smtClean="0"/>
              <a:t>	</a:t>
            </a:r>
            <a:r>
              <a:rPr lang="ru-RU" altLang="ru-RU" sz="1400" b="1" smtClean="0"/>
              <a:t>Предусматривает меры:</a:t>
            </a:r>
          </a:p>
          <a:p>
            <a:pPr>
              <a:lnSpc>
                <a:spcPct val="80000"/>
              </a:lnSpc>
              <a:buFont typeface="Wingdings" pitchFamily="2" charset="2"/>
              <a:buNone/>
            </a:pPr>
            <a:endParaRPr lang="ru-RU" altLang="ru-RU" sz="1400" b="1" smtClean="0"/>
          </a:p>
          <a:p>
            <a:pPr algn="just">
              <a:lnSpc>
                <a:spcPct val="80000"/>
              </a:lnSpc>
            </a:pPr>
            <a:r>
              <a:rPr lang="ru-RU" altLang="ru-RU" sz="1800" smtClean="0"/>
              <a:t>Законодательного закрепления обеспечения равного </a:t>
            </a:r>
            <a:r>
              <a:rPr lang="ru-RU" altLang="ru-RU" sz="1800" b="1" smtClean="0"/>
              <a:t>доступа детей-инвалидов и детей с ограниченными возможностями здоровья к качественному образованию всех уровней, гарантированной реализации их права на инклюзивное образование по месту жительства, а также соблюдения права родителей на выбор образовательного учреждения и формы обучения для ребенка.</a:t>
            </a:r>
          </a:p>
          <a:p>
            <a:pPr>
              <a:lnSpc>
                <a:spcPct val="80000"/>
              </a:lnSpc>
            </a:pPr>
            <a:r>
              <a:rPr lang="ru-RU" altLang="ru-RU" sz="1800" smtClean="0"/>
              <a:t>Нормативно-правового регулирования порядка финансирования расходов, необходимых для адресной поддержки инклюзивного обучения и социального обеспечения детей-инвалидов и детей с ограниченными возможностями здоровья.</a:t>
            </a:r>
          </a:p>
          <a:p>
            <a:pPr>
              <a:lnSpc>
                <a:spcPct val="80000"/>
              </a:lnSpc>
            </a:pPr>
            <a:r>
              <a:rPr lang="ru-RU" altLang="ru-RU" sz="1800" smtClean="0"/>
              <a:t>Внедрения эффективного механизма борьбы с дискриминацией в сфере образования для детей-инвалидов и детей с ограниченными возможностями здоровья в случае нарушения их права на инклюзивное образование.</a:t>
            </a:r>
          </a:p>
          <a:p>
            <a:pPr>
              <a:lnSpc>
                <a:spcPct val="80000"/>
              </a:lnSpc>
            </a:pPr>
            <a:r>
              <a:rPr lang="ru-RU" altLang="ru-RU" sz="1800" smtClean="0"/>
              <a:t>По пересмотру критериев установления инвалидности для детей.</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pPr algn="ctr"/>
            <a:r>
              <a:rPr lang="ru-RU" altLang="ru-RU" sz="2800" b="1" dirty="0" smtClean="0">
                <a:solidFill>
                  <a:srgbClr val="000000"/>
                </a:solidFill>
                <a:latin typeface="Times New Roman" pitchFamily="18" charset="0"/>
                <a:cs typeface="Times New Roman" pitchFamily="18" charset="0"/>
              </a:rPr>
              <a:t>Федеральный закон от 29.12.2012 N 273-ФЗ</a:t>
            </a:r>
            <a:br>
              <a:rPr lang="ru-RU" altLang="ru-RU" sz="2800" b="1" dirty="0" smtClean="0">
                <a:solidFill>
                  <a:srgbClr val="000000"/>
                </a:solidFill>
                <a:latin typeface="Times New Roman" pitchFamily="18" charset="0"/>
                <a:cs typeface="Times New Roman" pitchFamily="18" charset="0"/>
              </a:rPr>
            </a:br>
            <a:r>
              <a:rPr lang="ru-RU" altLang="ru-RU" sz="2800" b="1" dirty="0" smtClean="0">
                <a:solidFill>
                  <a:srgbClr val="000000"/>
                </a:solidFill>
                <a:latin typeface="Times New Roman" pitchFamily="18" charset="0"/>
                <a:cs typeface="Times New Roman" pitchFamily="18" charset="0"/>
              </a:rPr>
              <a:t>(ред. от 23.07.2013)</a:t>
            </a:r>
            <a:br>
              <a:rPr lang="ru-RU" altLang="ru-RU" sz="2800" b="1" dirty="0" smtClean="0">
                <a:solidFill>
                  <a:srgbClr val="000000"/>
                </a:solidFill>
                <a:latin typeface="Times New Roman" pitchFamily="18" charset="0"/>
                <a:cs typeface="Times New Roman" pitchFamily="18" charset="0"/>
              </a:rPr>
            </a:br>
            <a:r>
              <a:rPr lang="ru-RU" altLang="ru-RU" sz="2800" b="1" dirty="0" smtClean="0">
                <a:solidFill>
                  <a:srgbClr val="000000"/>
                </a:solidFill>
                <a:latin typeface="Times New Roman" pitchFamily="18" charset="0"/>
                <a:cs typeface="Times New Roman" pitchFamily="18" charset="0"/>
              </a:rPr>
              <a:t>"Об образовании в Российской Федерации"</a:t>
            </a:r>
          </a:p>
        </p:txBody>
      </p:sp>
      <p:sp>
        <p:nvSpPr>
          <p:cNvPr id="8195" name="Rectangle 3"/>
          <p:cNvSpPr>
            <a:spLocks noGrp="1" noChangeArrowheads="1"/>
          </p:cNvSpPr>
          <p:nvPr>
            <p:ph type="body" idx="1"/>
          </p:nvPr>
        </p:nvSpPr>
        <p:spPr/>
        <p:txBody>
          <a:bodyPr/>
          <a:lstStyle/>
          <a:p>
            <a:pPr eaLnBrk="1" hangingPunct="1">
              <a:lnSpc>
                <a:spcPct val="80000"/>
              </a:lnSpc>
            </a:pPr>
            <a:r>
              <a:rPr lang="ru-RU" altLang="ru-RU" sz="2400" b="1" smtClean="0">
                <a:solidFill>
                  <a:schemeClr val="folHlink"/>
                </a:solidFill>
                <a:latin typeface="Times New Roman" pitchFamily="18" charset="0"/>
              </a:rPr>
              <a:t>обучающийся с ограниченными возможностями здоровья</a:t>
            </a:r>
            <a:r>
              <a:rPr lang="ru-RU" altLang="ru-RU" sz="2400" smtClean="0">
                <a:latin typeface="Times New Roman" pitchFamily="18" charset="0"/>
              </a:rPr>
              <a:t> - физическое лицо, имеющее недостатки в физическом и (или) психологическом развитии, </a:t>
            </a:r>
            <a:r>
              <a:rPr lang="ru-RU" altLang="ru-RU" sz="2400" b="1" smtClean="0">
                <a:latin typeface="Times New Roman" pitchFamily="18" charset="0"/>
              </a:rPr>
              <a:t>подтвержденные</a:t>
            </a:r>
            <a:r>
              <a:rPr lang="ru-RU" altLang="ru-RU" sz="2400" smtClean="0">
                <a:latin typeface="Times New Roman" pitchFamily="18" charset="0"/>
              </a:rPr>
              <a:t> </a:t>
            </a:r>
            <a:r>
              <a:rPr lang="ru-RU" altLang="ru-RU" sz="2400" b="1" smtClean="0">
                <a:latin typeface="Times New Roman" pitchFamily="18" charset="0"/>
              </a:rPr>
              <a:t>психолого-медико-педагогической комиссией</a:t>
            </a:r>
            <a:r>
              <a:rPr lang="ru-RU" altLang="ru-RU" sz="2400" smtClean="0">
                <a:latin typeface="Times New Roman" pitchFamily="18" charset="0"/>
              </a:rPr>
              <a:t> и препятствующие получению образования без создания специальных условий </a:t>
            </a:r>
          </a:p>
          <a:p>
            <a:pPr eaLnBrk="1" hangingPunct="1">
              <a:lnSpc>
                <a:spcPct val="80000"/>
              </a:lnSpc>
            </a:pPr>
            <a:endParaRPr lang="ru-RU" altLang="ru-RU" sz="2400" smtClean="0">
              <a:latin typeface="Times New Roman" pitchFamily="18" charset="0"/>
            </a:endParaRPr>
          </a:p>
          <a:p>
            <a:pPr>
              <a:lnSpc>
                <a:spcPct val="80000"/>
              </a:lnSpc>
            </a:pPr>
            <a:r>
              <a:rPr lang="ru-RU" altLang="ru-RU" sz="2400" b="1" smtClean="0">
                <a:solidFill>
                  <a:schemeClr val="folHlink"/>
                </a:solidFill>
                <a:latin typeface="Times New Roman" pitchFamily="18" charset="0"/>
              </a:rPr>
              <a:t>индивидуальный учебный план</a:t>
            </a:r>
            <a:r>
              <a:rPr lang="ru-RU" altLang="ru-RU" sz="2400" smtClean="0">
                <a:latin typeface="Times New Roman" pitchFamily="18" charset="0"/>
              </a:rPr>
              <a:t> - учебный план, обеспечивающий освоение образовательной программы на основе индивидуализации ее содержания с учетом особенностей и образовательных потребностей конкретного обучающегося;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939094"/>
          </a:xfrm>
        </p:spPr>
        <p:txBody>
          <a:bodyPr>
            <a:normAutofit fontScale="90000"/>
          </a:bodyPr>
          <a:lstStyle/>
          <a:p>
            <a:r>
              <a:rPr lang="ru-RU" dirty="0" smtClean="0"/>
              <a:t>Обучающиеся с ограниченными возможностями здоровья. </a:t>
            </a:r>
            <a:br>
              <a:rPr lang="ru-RU" dirty="0" smtClean="0"/>
            </a:br>
            <a:r>
              <a:rPr lang="ru-RU" dirty="0" smtClean="0"/>
              <a:t>Дети с нарушениями:</a:t>
            </a:r>
            <a:endParaRPr lang="ru-RU" dirty="0"/>
          </a:p>
        </p:txBody>
      </p:sp>
      <p:sp>
        <p:nvSpPr>
          <p:cNvPr id="3" name="Содержимое 2"/>
          <p:cNvSpPr>
            <a:spLocks noGrp="1"/>
          </p:cNvSpPr>
          <p:nvPr>
            <p:ph idx="1"/>
          </p:nvPr>
        </p:nvSpPr>
        <p:spPr>
          <a:xfrm>
            <a:off x="457200" y="2714620"/>
            <a:ext cx="8229600" cy="3929090"/>
          </a:xfrm>
        </p:spPr>
        <p:txBody>
          <a:bodyPr/>
          <a:lstStyle/>
          <a:p>
            <a:r>
              <a:rPr lang="ru-RU" dirty="0" smtClean="0"/>
              <a:t>Слуха;</a:t>
            </a:r>
          </a:p>
          <a:p>
            <a:r>
              <a:rPr lang="ru-RU" dirty="0" smtClean="0"/>
              <a:t>Зрения;</a:t>
            </a:r>
          </a:p>
          <a:p>
            <a:r>
              <a:rPr lang="ru-RU" dirty="0" smtClean="0"/>
              <a:t>Речи;</a:t>
            </a:r>
          </a:p>
          <a:p>
            <a:r>
              <a:rPr lang="ru-RU" dirty="0" smtClean="0"/>
              <a:t>Опорно-двигательного аппарата;</a:t>
            </a:r>
          </a:p>
          <a:p>
            <a:r>
              <a:rPr lang="ru-RU" dirty="0" smtClean="0"/>
              <a:t>Задержкой психического развития;</a:t>
            </a:r>
          </a:p>
          <a:p>
            <a:r>
              <a:rPr lang="ru-RU" dirty="0" smtClean="0"/>
              <a:t>Интеллекта;</a:t>
            </a:r>
          </a:p>
          <a:p>
            <a:r>
              <a:rPr lang="ru-RU" dirty="0" smtClean="0"/>
              <a:t>Расстройствами </a:t>
            </a:r>
            <a:r>
              <a:rPr lang="ru-RU" dirty="0" err="1" smtClean="0"/>
              <a:t>аутистического</a:t>
            </a:r>
            <a:r>
              <a:rPr lang="ru-RU" dirty="0" smtClean="0"/>
              <a:t> спектра;</a:t>
            </a:r>
          </a:p>
          <a:p>
            <a:r>
              <a:rPr lang="ru-RU" dirty="0" smtClean="0"/>
              <a:t>Множественными нарушениями развития</a:t>
            </a:r>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a:xfrm>
            <a:off x="533160" y="785880"/>
            <a:ext cx="7924680" cy="1311480"/>
          </a:xfrm>
        </p:spPr>
        <p:txBody>
          <a:bodyPr wrap="square" lIns="91440" tIns="45720" rIns="91440" bIns="45720">
            <a:spAutoFit/>
          </a:bodyPr>
          <a:lstStyle>
            <a:defPPr lvl="0">
              <a:buNone/>
            </a:defPPr>
            <a:lvl1pPr lvl="0">
              <a:buNone/>
            </a:lvl1pPr>
          </a:lstStyle>
          <a:p>
            <a:pPr lvl="0" algn="ctr"/>
            <a:r>
              <a:rPr lang="ru-RU" sz="3200" dirty="0">
                <a:latin typeface="Arial" pitchFamily="34"/>
              </a:rPr>
              <a:t>Общее число детей с ограниченными возможностями здоровья в РФ</a:t>
            </a:r>
          </a:p>
        </p:txBody>
      </p:sp>
      <p:sp>
        <p:nvSpPr>
          <p:cNvPr id="3" name="Прямоугольник 3"/>
          <p:cNvSpPr/>
          <p:nvPr/>
        </p:nvSpPr>
        <p:spPr>
          <a:xfrm>
            <a:off x="179512" y="2492896"/>
            <a:ext cx="1620000" cy="360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DED9B"/>
          </a:solidFill>
          <a:ln w="9360">
            <a:solidFill>
              <a:srgbClr val="B08200"/>
            </a:solidFill>
            <a:prstDash val="solid"/>
            <a:round/>
          </a:ln>
        </p:spPr>
        <p:txBody>
          <a:bodyPr vert="horz" wrap="square" lIns="90000" tIns="46800" rIns="90000" bIns="46800" anchor="t" anchorCtr="0" compatLnSpc="0"/>
          <a:lstStyle/>
          <a:p>
            <a:pPr marL="0" marR="0" lvl="0" indent="0" algn="ctr" rtl="0" hangingPunct="0">
              <a:buNone/>
              <a:tabLst/>
            </a:pPr>
            <a:r>
              <a:rPr lang="en-US" sz="2000" b="1" dirty="0">
                <a:solidFill>
                  <a:srgbClr val="000000"/>
                </a:solidFill>
                <a:latin typeface="Times New Roman" pitchFamily="18"/>
                <a:ea typeface="Lucida Sans Unicode" pitchFamily="2"/>
                <a:cs typeface="Tahoma" pitchFamily="2"/>
              </a:rPr>
              <a:t>365,1 </a:t>
            </a:r>
            <a:r>
              <a:rPr lang="ru-RU" sz="2000" b="1" dirty="0">
                <a:solidFill>
                  <a:srgbClr val="000000"/>
                </a:solidFill>
                <a:latin typeface="Times New Roman" pitchFamily="18"/>
                <a:ea typeface="Lucida Sans Unicode" pitchFamily="2"/>
                <a:cs typeface="Tahoma" pitchFamily="2"/>
              </a:rPr>
              <a:t>тыс.</a:t>
            </a:r>
          </a:p>
        </p:txBody>
      </p:sp>
      <p:sp>
        <p:nvSpPr>
          <p:cNvPr id="4" name="TextBox 4"/>
          <p:cNvSpPr/>
          <p:nvPr/>
        </p:nvSpPr>
        <p:spPr>
          <a:xfrm>
            <a:off x="251520" y="2060848"/>
            <a:ext cx="1623947" cy="35997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pPr marL="0" marR="0" lvl="0" indent="0" rtl="0" hangingPunct="1">
              <a:buNone/>
              <a:tabLst/>
            </a:pPr>
            <a:r>
              <a:rPr lang="ru-RU" b="1" dirty="0">
                <a:solidFill>
                  <a:srgbClr val="0000FF"/>
                </a:solidFill>
                <a:latin typeface="Times New Roman" pitchFamily="18"/>
                <a:ea typeface="Lucida Sans Unicode" pitchFamily="2"/>
                <a:cs typeface="Tahoma" pitchFamily="2"/>
              </a:rPr>
              <a:t>1990/91 </a:t>
            </a:r>
            <a:r>
              <a:rPr lang="ru-RU" b="1" dirty="0" err="1">
                <a:solidFill>
                  <a:srgbClr val="0000FF"/>
                </a:solidFill>
                <a:latin typeface="Times New Roman" pitchFamily="18"/>
                <a:ea typeface="Lucida Sans Unicode" pitchFamily="2"/>
                <a:cs typeface="Tahoma" pitchFamily="2"/>
              </a:rPr>
              <a:t>уч.год</a:t>
            </a:r>
            <a:endParaRPr lang="ru-RU" b="1" dirty="0">
              <a:solidFill>
                <a:srgbClr val="0000FF"/>
              </a:solidFill>
              <a:latin typeface="Times New Roman" pitchFamily="18"/>
              <a:ea typeface="Lucida Sans Unicode" pitchFamily="2"/>
              <a:cs typeface="Tahoma" pitchFamily="2"/>
            </a:endParaRPr>
          </a:p>
        </p:txBody>
      </p:sp>
      <p:sp>
        <p:nvSpPr>
          <p:cNvPr id="5" name="Прямоугольник 5"/>
          <p:cNvSpPr/>
          <p:nvPr/>
        </p:nvSpPr>
        <p:spPr>
          <a:xfrm>
            <a:off x="2051720" y="2492896"/>
            <a:ext cx="1620000" cy="360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DED9B"/>
          </a:solidFill>
          <a:ln w="9360">
            <a:solidFill>
              <a:srgbClr val="B08200"/>
            </a:solidFill>
            <a:prstDash val="solid"/>
            <a:round/>
          </a:ln>
        </p:spPr>
        <p:txBody>
          <a:bodyPr vert="horz" wrap="square" lIns="90000" tIns="46800" rIns="90000" bIns="46800" anchor="t" anchorCtr="0" compatLnSpc="0"/>
          <a:lstStyle/>
          <a:p>
            <a:pPr marL="0" marR="0" lvl="0" indent="0" algn="ctr" rtl="0" hangingPunct="0">
              <a:buNone/>
              <a:tabLst/>
            </a:pPr>
            <a:r>
              <a:rPr lang="ru-RU" sz="2000" b="1" dirty="0">
                <a:solidFill>
                  <a:srgbClr val="000000"/>
                </a:solidFill>
                <a:latin typeface="Times New Roman" pitchFamily="18"/>
                <a:ea typeface="Lucida Sans Unicode" pitchFamily="2"/>
                <a:cs typeface="Tahoma" pitchFamily="2"/>
              </a:rPr>
              <a:t>434,4 тыс.</a:t>
            </a:r>
          </a:p>
        </p:txBody>
      </p:sp>
      <p:sp>
        <p:nvSpPr>
          <p:cNvPr id="6" name="TextBox 6"/>
          <p:cNvSpPr/>
          <p:nvPr/>
        </p:nvSpPr>
        <p:spPr>
          <a:xfrm>
            <a:off x="2123728" y="2060848"/>
            <a:ext cx="1623947" cy="35997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pPr marL="0" marR="0" lvl="0" indent="0" rtl="0" hangingPunct="1">
              <a:buNone/>
              <a:tabLst/>
            </a:pPr>
            <a:r>
              <a:rPr lang="ru-RU" b="1" dirty="0">
                <a:solidFill>
                  <a:srgbClr val="0000FF"/>
                </a:solidFill>
                <a:latin typeface="Times New Roman" pitchFamily="18"/>
                <a:ea typeface="Lucida Sans Unicode" pitchFamily="2"/>
                <a:cs typeface="Tahoma" pitchFamily="2"/>
              </a:rPr>
              <a:t>2004/05 </a:t>
            </a:r>
            <a:r>
              <a:rPr lang="ru-RU" b="1" dirty="0" err="1">
                <a:solidFill>
                  <a:srgbClr val="0000FF"/>
                </a:solidFill>
                <a:latin typeface="Times New Roman" pitchFamily="18"/>
                <a:ea typeface="Lucida Sans Unicode" pitchFamily="2"/>
                <a:cs typeface="Tahoma" pitchFamily="2"/>
              </a:rPr>
              <a:t>уч.год</a:t>
            </a:r>
            <a:endParaRPr lang="ru-RU" b="1" dirty="0">
              <a:solidFill>
                <a:srgbClr val="0000FF"/>
              </a:solidFill>
              <a:latin typeface="Times New Roman" pitchFamily="18"/>
              <a:ea typeface="Lucida Sans Unicode" pitchFamily="2"/>
              <a:cs typeface="Tahoma" pitchFamily="2"/>
            </a:endParaRPr>
          </a:p>
        </p:txBody>
      </p:sp>
      <p:sp>
        <p:nvSpPr>
          <p:cNvPr id="7" name="Прямоугольник 7"/>
          <p:cNvSpPr/>
          <p:nvPr/>
        </p:nvSpPr>
        <p:spPr>
          <a:xfrm>
            <a:off x="3851920" y="2492896"/>
            <a:ext cx="1620000" cy="360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DED9B"/>
          </a:solidFill>
          <a:ln w="9360">
            <a:solidFill>
              <a:srgbClr val="B08200"/>
            </a:solidFill>
            <a:prstDash val="solid"/>
            <a:round/>
          </a:ln>
        </p:spPr>
        <p:txBody>
          <a:bodyPr vert="horz" wrap="square" lIns="90000" tIns="46800" rIns="90000" bIns="46800" anchor="t" anchorCtr="0" compatLnSpc="0"/>
          <a:lstStyle/>
          <a:p>
            <a:pPr marL="0" marR="0" lvl="0" indent="0" algn="ctr" rtl="0" hangingPunct="0">
              <a:buNone/>
              <a:tabLst/>
            </a:pPr>
            <a:r>
              <a:rPr lang="ru-RU" sz="2000" b="1" dirty="0" smtClean="0">
                <a:solidFill>
                  <a:srgbClr val="000000"/>
                </a:solidFill>
                <a:latin typeface="Times New Roman" pitchFamily="18"/>
                <a:ea typeface="Lucida Sans Unicode" pitchFamily="2"/>
                <a:cs typeface="Tahoma" pitchFamily="2"/>
              </a:rPr>
              <a:t>480,3 </a:t>
            </a:r>
            <a:r>
              <a:rPr lang="ru-RU" sz="2000" b="1" dirty="0">
                <a:solidFill>
                  <a:srgbClr val="000000"/>
                </a:solidFill>
                <a:latin typeface="Times New Roman" pitchFamily="18"/>
                <a:ea typeface="Lucida Sans Unicode" pitchFamily="2"/>
                <a:cs typeface="Tahoma" pitchFamily="2"/>
              </a:rPr>
              <a:t>тыс.</a:t>
            </a:r>
          </a:p>
        </p:txBody>
      </p:sp>
      <p:sp>
        <p:nvSpPr>
          <p:cNvPr id="8" name="TextBox 8"/>
          <p:cNvSpPr/>
          <p:nvPr/>
        </p:nvSpPr>
        <p:spPr>
          <a:xfrm>
            <a:off x="3851920" y="2060848"/>
            <a:ext cx="1623947" cy="35997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pPr marL="0" marR="0" lvl="0" indent="0" rtl="0" hangingPunct="1">
              <a:buNone/>
              <a:tabLst/>
            </a:pPr>
            <a:r>
              <a:rPr lang="ru-RU" b="1" dirty="0">
                <a:solidFill>
                  <a:srgbClr val="0000FF"/>
                </a:solidFill>
                <a:latin typeface="Times New Roman" pitchFamily="18"/>
                <a:ea typeface="Lucida Sans Unicode" pitchFamily="2"/>
                <a:cs typeface="Tahoma" pitchFamily="2"/>
              </a:rPr>
              <a:t>2009/10 </a:t>
            </a:r>
            <a:r>
              <a:rPr lang="ru-RU" b="1" dirty="0" err="1">
                <a:solidFill>
                  <a:srgbClr val="0000FF"/>
                </a:solidFill>
                <a:latin typeface="Times New Roman" pitchFamily="18"/>
                <a:ea typeface="Lucida Sans Unicode" pitchFamily="2"/>
                <a:cs typeface="Tahoma" pitchFamily="2"/>
              </a:rPr>
              <a:t>уч.год</a:t>
            </a:r>
            <a:endParaRPr lang="ru-RU" b="1" dirty="0">
              <a:solidFill>
                <a:srgbClr val="0000FF"/>
              </a:solidFill>
              <a:latin typeface="Times New Roman" pitchFamily="18"/>
              <a:ea typeface="Lucida Sans Unicode" pitchFamily="2"/>
              <a:cs typeface="Tahoma" pitchFamily="2"/>
            </a:endParaRPr>
          </a:p>
        </p:txBody>
      </p:sp>
      <p:sp>
        <p:nvSpPr>
          <p:cNvPr id="9" name="Прямоугольник 9"/>
          <p:cNvSpPr/>
          <p:nvPr/>
        </p:nvSpPr>
        <p:spPr>
          <a:xfrm>
            <a:off x="179512" y="3645024"/>
            <a:ext cx="1620000" cy="360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DED9B"/>
          </a:solidFill>
          <a:ln w="9360">
            <a:solidFill>
              <a:srgbClr val="B08200"/>
            </a:solidFill>
            <a:prstDash val="solid"/>
            <a:round/>
          </a:ln>
        </p:spPr>
        <p:txBody>
          <a:bodyPr vert="horz" wrap="square" lIns="90000" tIns="46800" rIns="90000" bIns="46800" anchor="t" anchorCtr="0" compatLnSpc="0"/>
          <a:lstStyle/>
          <a:p>
            <a:pPr marL="0" marR="0" lvl="0" indent="0" algn="ctr" rtl="0" hangingPunct="0">
              <a:buNone/>
              <a:tabLst/>
            </a:pPr>
            <a:r>
              <a:rPr lang="ru-RU" sz="2000" b="1" dirty="0">
                <a:solidFill>
                  <a:srgbClr val="000000"/>
                </a:solidFill>
                <a:latin typeface="Times New Roman" pitchFamily="18"/>
                <a:ea typeface="Lucida Sans Unicode" pitchFamily="2"/>
                <a:cs typeface="Tahoma" pitchFamily="2"/>
              </a:rPr>
              <a:t>312</a:t>
            </a:r>
            <a:r>
              <a:rPr lang="en-US" sz="2000" b="1" dirty="0">
                <a:solidFill>
                  <a:srgbClr val="000000"/>
                </a:solidFill>
                <a:latin typeface="Times New Roman" pitchFamily="18"/>
                <a:ea typeface="Lucida Sans Unicode" pitchFamily="2"/>
                <a:cs typeface="Tahoma" pitchFamily="2"/>
              </a:rPr>
              <a:t>,1 </a:t>
            </a:r>
            <a:r>
              <a:rPr lang="ru-RU" sz="2000" b="1" dirty="0">
                <a:solidFill>
                  <a:srgbClr val="000000"/>
                </a:solidFill>
                <a:latin typeface="Times New Roman" pitchFamily="18"/>
                <a:ea typeface="Lucida Sans Unicode" pitchFamily="2"/>
                <a:cs typeface="Tahoma" pitchFamily="2"/>
              </a:rPr>
              <a:t>тыс.</a:t>
            </a:r>
          </a:p>
        </p:txBody>
      </p:sp>
      <p:sp>
        <p:nvSpPr>
          <p:cNvPr id="10" name="Прямоугольник 10"/>
          <p:cNvSpPr/>
          <p:nvPr/>
        </p:nvSpPr>
        <p:spPr>
          <a:xfrm>
            <a:off x="2051720" y="3645024"/>
            <a:ext cx="1620000" cy="360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DED9B"/>
          </a:solidFill>
          <a:ln w="9360">
            <a:solidFill>
              <a:srgbClr val="B08200"/>
            </a:solidFill>
            <a:prstDash val="solid"/>
            <a:round/>
          </a:ln>
        </p:spPr>
        <p:txBody>
          <a:bodyPr vert="horz" wrap="square" lIns="90000" tIns="46800" rIns="90000" bIns="46800" anchor="t" anchorCtr="0" compatLnSpc="0"/>
          <a:lstStyle/>
          <a:p>
            <a:pPr marL="0" marR="0" lvl="0" indent="0" algn="ctr" rtl="0" hangingPunct="0">
              <a:buNone/>
              <a:tabLst/>
            </a:pPr>
            <a:r>
              <a:rPr lang="ru-RU" sz="2000" b="1" dirty="0">
                <a:solidFill>
                  <a:srgbClr val="000000"/>
                </a:solidFill>
                <a:latin typeface="Times New Roman" pitchFamily="18"/>
                <a:ea typeface="Lucida Sans Unicode" pitchFamily="2"/>
                <a:cs typeface="Tahoma" pitchFamily="2"/>
              </a:rPr>
              <a:t>281,3 тыс.</a:t>
            </a:r>
          </a:p>
        </p:txBody>
      </p:sp>
      <p:sp>
        <p:nvSpPr>
          <p:cNvPr id="14" name="Прямоугольник 14"/>
          <p:cNvSpPr/>
          <p:nvPr/>
        </p:nvSpPr>
        <p:spPr>
          <a:xfrm>
            <a:off x="3851920" y="4941168"/>
            <a:ext cx="1620000" cy="360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DED9B"/>
          </a:solidFill>
          <a:ln w="9360">
            <a:solidFill>
              <a:srgbClr val="B08200"/>
            </a:solidFill>
            <a:prstDash val="solid"/>
            <a:round/>
          </a:ln>
        </p:spPr>
        <p:txBody>
          <a:bodyPr vert="horz" wrap="square" lIns="90000" tIns="46800" rIns="90000" bIns="46800" anchor="t" anchorCtr="0" compatLnSpc="0"/>
          <a:lstStyle/>
          <a:p>
            <a:pPr marL="0" marR="0" lvl="0" indent="0" algn="ctr" rtl="0" hangingPunct="0">
              <a:buNone/>
              <a:tabLst/>
            </a:pPr>
            <a:r>
              <a:rPr lang="ru-RU" sz="2000" b="1" dirty="0" smtClean="0">
                <a:solidFill>
                  <a:srgbClr val="000000"/>
                </a:solidFill>
                <a:latin typeface="Times New Roman" pitchFamily="18"/>
                <a:ea typeface="Lucida Sans Unicode" pitchFamily="2"/>
                <a:cs typeface="Tahoma" pitchFamily="2"/>
              </a:rPr>
              <a:t>132,2 </a:t>
            </a:r>
            <a:r>
              <a:rPr lang="ru-RU" sz="2000" b="1" dirty="0">
                <a:solidFill>
                  <a:srgbClr val="000000"/>
                </a:solidFill>
                <a:latin typeface="Times New Roman" pitchFamily="18"/>
                <a:ea typeface="Lucida Sans Unicode" pitchFamily="2"/>
                <a:cs typeface="Tahoma" pitchFamily="2"/>
              </a:rPr>
              <a:t>тыс.</a:t>
            </a:r>
          </a:p>
        </p:txBody>
      </p:sp>
      <p:sp>
        <p:nvSpPr>
          <p:cNvPr id="15" name="TextBox 15"/>
          <p:cNvSpPr/>
          <p:nvPr/>
        </p:nvSpPr>
        <p:spPr>
          <a:xfrm>
            <a:off x="3087000" y="3201840"/>
            <a:ext cx="2931479" cy="3682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pPr marL="0" marR="0" lvl="0" indent="0" rtl="0" hangingPunct="1">
              <a:buNone/>
              <a:tabLst/>
            </a:pPr>
            <a:r>
              <a:rPr lang="ru-RU" sz="2400" b="1">
                <a:solidFill>
                  <a:srgbClr val="000000"/>
                </a:solidFill>
                <a:latin typeface="Times New Roman" pitchFamily="18"/>
                <a:ea typeface="Lucida Sans Unicode" pitchFamily="2"/>
                <a:cs typeface="Tahoma" pitchFamily="2"/>
              </a:rPr>
              <a:t>В специальных школах:</a:t>
            </a:r>
          </a:p>
        </p:txBody>
      </p:sp>
      <p:sp>
        <p:nvSpPr>
          <p:cNvPr id="16" name="TextBox 16"/>
          <p:cNvSpPr/>
          <p:nvPr/>
        </p:nvSpPr>
        <p:spPr>
          <a:xfrm>
            <a:off x="2170440" y="4357800"/>
            <a:ext cx="4848840" cy="3682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pPr marL="0" marR="0" lvl="0" indent="0" rtl="0" hangingPunct="1">
              <a:buNone/>
              <a:tabLst/>
            </a:pPr>
            <a:r>
              <a:rPr lang="ru-RU" sz="2400" b="1" dirty="0">
                <a:solidFill>
                  <a:srgbClr val="000000"/>
                </a:solidFill>
                <a:latin typeface="Times New Roman" pitchFamily="18"/>
                <a:ea typeface="Lucida Sans Unicode" pitchFamily="2"/>
                <a:cs typeface="Tahoma" pitchFamily="2"/>
              </a:rPr>
              <a:t>В специальных классах массовых школ:</a:t>
            </a:r>
          </a:p>
        </p:txBody>
      </p:sp>
      <p:sp>
        <p:nvSpPr>
          <p:cNvPr id="17" name="Прямоугольник 17"/>
          <p:cNvSpPr/>
          <p:nvPr/>
        </p:nvSpPr>
        <p:spPr>
          <a:xfrm>
            <a:off x="179512" y="5877272"/>
            <a:ext cx="1620000" cy="360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DED9B"/>
          </a:solidFill>
          <a:ln w="9360">
            <a:solidFill>
              <a:srgbClr val="B08200"/>
            </a:solidFill>
            <a:prstDash val="solid"/>
            <a:round/>
          </a:ln>
        </p:spPr>
        <p:txBody>
          <a:bodyPr vert="horz" wrap="square" lIns="90000" tIns="46800" rIns="90000" bIns="46800" anchor="t" anchorCtr="0" compatLnSpc="0"/>
          <a:lstStyle/>
          <a:p>
            <a:pPr marL="0" marR="0" lvl="0" indent="0" algn="ctr" rtl="0" hangingPunct="0">
              <a:buNone/>
              <a:tabLst/>
            </a:pPr>
            <a:r>
              <a:rPr lang="ru-RU" sz="2000" b="1" dirty="0">
                <a:solidFill>
                  <a:srgbClr val="000000"/>
                </a:solidFill>
                <a:latin typeface="Times New Roman" pitchFamily="18"/>
                <a:ea typeface="Lucida Sans Unicode" pitchFamily="2"/>
                <a:cs typeface="Tahoma" pitchFamily="2"/>
              </a:rPr>
              <a:t>-----</a:t>
            </a:r>
          </a:p>
        </p:txBody>
      </p:sp>
      <p:sp>
        <p:nvSpPr>
          <p:cNvPr id="18" name="Прямоугольник 18"/>
          <p:cNvSpPr/>
          <p:nvPr/>
        </p:nvSpPr>
        <p:spPr>
          <a:xfrm>
            <a:off x="2051720" y="5877272"/>
            <a:ext cx="1620000" cy="360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DED9B"/>
          </a:solidFill>
          <a:ln w="9360">
            <a:solidFill>
              <a:srgbClr val="B08200"/>
            </a:solidFill>
            <a:prstDash val="solid"/>
            <a:round/>
          </a:ln>
        </p:spPr>
        <p:txBody>
          <a:bodyPr vert="horz" wrap="square" lIns="90000" tIns="46800" rIns="90000" bIns="46800" anchor="t" anchorCtr="0" compatLnSpc="0"/>
          <a:lstStyle/>
          <a:p>
            <a:pPr marL="0" marR="0" lvl="0" indent="0" algn="ctr" rtl="0" hangingPunct="0">
              <a:buNone/>
              <a:tabLst/>
            </a:pPr>
            <a:r>
              <a:rPr lang="ru-RU" sz="2000" b="1" dirty="0">
                <a:solidFill>
                  <a:srgbClr val="000000"/>
                </a:solidFill>
                <a:latin typeface="Times New Roman" pitchFamily="18"/>
                <a:ea typeface="Lucida Sans Unicode" pitchFamily="2"/>
                <a:cs typeface="Tahoma" pitchFamily="2"/>
              </a:rPr>
              <a:t>-----</a:t>
            </a:r>
          </a:p>
        </p:txBody>
      </p:sp>
      <p:sp>
        <p:nvSpPr>
          <p:cNvPr id="19" name="Прямоугольник 19"/>
          <p:cNvSpPr/>
          <p:nvPr/>
        </p:nvSpPr>
        <p:spPr>
          <a:xfrm>
            <a:off x="3851920" y="5877272"/>
            <a:ext cx="1620000" cy="360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DED9B"/>
          </a:solidFill>
          <a:ln w="9360">
            <a:solidFill>
              <a:srgbClr val="B08200"/>
            </a:solidFill>
            <a:prstDash val="solid"/>
            <a:round/>
          </a:ln>
        </p:spPr>
        <p:txBody>
          <a:bodyPr vert="horz" wrap="square" lIns="90000" tIns="46800" rIns="90000" bIns="46800" anchor="t" anchorCtr="0" compatLnSpc="0"/>
          <a:lstStyle/>
          <a:p>
            <a:pPr marL="0" marR="0" lvl="0" indent="0" algn="ctr" rtl="0" hangingPunct="0">
              <a:buNone/>
              <a:tabLst/>
            </a:pPr>
            <a:r>
              <a:rPr lang="ru-RU" sz="2000" b="1" dirty="0" smtClean="0">
                <a:solidFill>
                  <a:srgbClr val="000000"/>
                </a:solidFill>
                <a:latin typeface="Times New Roman" pitchFamily="18"/>
                <a:ea typeface="Lucida Sans Unicode" pitchFamily="2"/>
                <a:cs typeface="Tahoma" pitchFamily="2"/>
              </a:rPr>
              <a:t>140,9 </a:t>
            </a:r>
            <a:r>
              <a:rPr lang="ru-RU" sz="2000" b="1" dirty="0">
                <a:solidFill>
                  <a:srgbClr val="000000"/>
                </a:solidFill>
                <a:latin typeface="Times New Roman" pitchFamily="18"/>
                <a:ea typeface="Lucida Sans Unicode" pitchFamily="2"/>
                <a:cs typeface="Tahoma" pitchFamily="2"/>
              </a:rPr>
              <a:t>тыс.</a:t>
            </a:r>
          </a:p>
        </p:txBody>
      </p:sp>
      <p:sp>
        <p:nvSpPr>
          <p:cNvPr id="20" name="TextBox 20"/>
          <p:cNvSpPr/>
          <p:nvPr/>
        </p:nvSpPr>
        <p:spPr>
          <a:xfrm>
            <a:off x="2380680" y="5500800"/>
            <a:ext cx="4374720" cy="3682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pPr marL="0" marR="0" lvl="0" indent="0" rtl="0" hangingPunct="1">
              <a:buNone/>
              <a:tabLst/>
            </a:pPr>
            <a:r>
              <a:rPr lang="ru-RU" sz="2400" b="1" dirty="0">
                <a:solidFill>
                  <a:srgbClr val="000000"/>
                </a:solidFill>
                <a:latin typeface="Times New Roman" pitchFamily="18"/>
                <a:ea typeface="Lucida Sans Unicode" pitchFamily="2"/>
                <a:cs typeface="Tahoma" pitchFamily="2"/>
              </a:rPr>
              <a:t>В обычных классах массовых школ:</a:t>
            </a:r>
          </a:p>
        </p:txBody>
      </p:sp>
      <p:sp>
        <p:nvSpPr>
          <p:cNvPr id="21" name="TextBox 8"/>
          <p:cNvSpPr/>
          <p:nvPr/>
        </p:nvSpPr>
        <p:spPr>
          <a:xfrm>
            <a:off x="7308304" y="2060848"/>
            <a:ext cx="1611188" cy="35997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pPr marL="0" marR="0" lvl="0" indent="0" rtl="0" hangingPunct="1">
              <a:buNone/>
              <a:tabLst/>
            </a:pPr>
            <a:r>
              <a:rPr lang="ru-RU" b="1" dirty="0" smtClean="0">
                <a:solidFill>
                  <a:srgbClr val="0000FF"/>
                </a:solidFill>
                <a:latin typeface="Times New Roman" pitchFamily="18"/>
                <a:ea typeface="Lucida Sans Unicode" pitchFamily="2"/>
                <a:cs typeface="Tahoma" pitchFamily="2"/>
              </a:rPr>
              <a:t>2011/12 </a:t>
            </a:r>
            <a:r>
              <a:rPr lang="ru-RU" b="1" dirty="0" err="1">
                <a:solidFill>
                  <a:srgbClr val="0000FF"/>
                </a:solidFill>
                <a:latin typeface="Times New Roman" pitchFamily="18"/>
                <a:ea typeface="Lucida Sans Unicode" pitchFamily="2"/>
                <a:cs typeface="Tahoma" pitchFamily="2"/>
              </a:rPr>
              <a:t>уч.год</a:t>
            </a:r>
            <a:endParaRPr lang="ru-RU" b="1" dirty="0">
              <a:solidFill>
                <a:srgbClr val="0000FF"/>
              </a:solidFill>
              <a:latin typeface="Times New Roman" pitchFamily="18"/>
              <a:ea typeface="Lucida Sans Unicode" pitchFamily="2"/>
              <a:cs typeface="Tahoma" pitchFamily="2"/>
            </a:endParaRPr>
          </a:p>
        </p:txBody>
      </p:sp>
      <p:sp>
        <p:nvSpPr>
          <p:cNvPr id="22" name="TextBox 8"/>
          <p:cNvSpPr/>
          <p:nvPr/>
        </p:nvSpPr>
        <p:spPr>
          <a:xfrm>
            <a:off x="5580112" y="2060848"/>
            <a:ext cx="1611188" cy="35997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pPr marL="0" marR="0" lvl="0" indent="0" rtl="0" hangingPunct="1">
              <a:buNone/>
              <a:tabLst/>
            </a:pPr>
            <a:r>
              <a:rPr lang="ru-RU" b="1" dirty="0" smtClean="0">
                <a:solidFill>
                  <a:srgbClr val="0000FF"/>
                </a:solidFill>
                <a:latin typeface="Times New Roman" pitchFamily="18"/>
                <a:ea typeface="Lucida Sans Unicode" pitchFamily="2"/>
                <a:cs typeface="Tahoma" pitchFamily="2"/>
              </a:rPr>
              <a:t>2010/11 </a:t>
            </a:r>
            <a:r>
              <a:rPr lang="ru-RU" b="1" dirty="0" err="1">
                <a:solidFill>
                  <a:srgbClr val="0000FF"/>
                </a:solidFill>
                <a:latin typeface="Times New Roman" pitchFamily="18"/>
                <a:ea typeface="Lucida Sans Unicode" pitchFamily="2"/>
                <a:cs typeface="Tahoma" pitchFamily="2"/>
              </a:rPr>
              <a:t>уч.год</a:t>
            </a:r>
            <a:endParaRPr lang="ru-RU" b="1" dirty="0">
              <a:solidFill>
                <a:srgbClr val="0000FF"/>
              </a:solidFill>
              <a:latin typeface="Times New Roman" pitchFamily="18"/>
              <a:ea typeface="Lucida Sans Unicode" pitchFamily="2"/>
              <a:cs typeface="Tahoma" pitchFamily="2"/>
            </a:endParaRPr>
          </a:p>
        </p:txBody>
      </p:sp>
      <p:sp>
        <p:nvSpPr>
          <p:cNvPr id="23" name="Прямоугольник 9"/>
          <p:cNvSpPr/>
          <p:nvPr/>
        </p:nvSpPr>
        <p:spPr>
          <a:xfrm>
            <a:off x="179512" y="4941168"/>
            <a:ext cx="1620000" cy="360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DED9B"/>
          </a:solidFill>
          <a:ln w="9360">
            <a:solidFill>
              <a:srgbClr val="B08200"/>
            </a:solidFill>
            <a:prstDash val="solid"/>
            <a:round/>
          </a:ln>
        </p:spPr>
        <p:txBody>
          <a:bodyPr vert="horz" wrap="square" lIns="90000" tIns="46800" rIns="90000" bIns="46800" anchor="t" anchorCtr="0" compatLnSpc="0"/>
          <a:lstStyle/>
          <a:p>
            <a:pPr marL="0" marR="0" lvl="0" indent="0" algn="ctr" rtl="0" hangingPunct="0">
              <a:buNone/>
              <a:tabLst/>
            </a:pPr>
            <a:r>
              <a:rPr lang="ru-RU" sz="2000" b="1" dirty="0" smtClean="0">
                <a:solidFill>
                  <a:srgbClr val="000000"/>
                </a:solidFill>
                <a:latin typeface="Times New Roman" pitchFamily="18"/>
                <a:ea typeface="Lucida Sans Unicode" pitchFamily="2"/>
                <a:cs typeface="Tahoma" pitchFamily="2"/>
              </a:rPr>
              <a:t>53</a:t>
            </a:r>
            <a:r>
              <a:rPr lang="en-US" sz="2000" b="1" dirty="0" smtClean="0">
                <a:solidFill>
                  <a:srgbClr val="000000"/>
                </a:solidFill>
                <a:latin typeface="Times New Roman" pitchFamily="18"/>
                <a:ea typeface="Lucida Sans Unicode" pitchFamily="2"/>
                <a:cs typeface="Tahoma" pitchFamily="2"/>
              </a:rPr>
              <a:t>,</a:t>
            </a:r>
            <a:r>
              <a:rPr lang="ru-RU" sz="2000" b="1" dirty="0" smtClean="0">
                <a:solidFill>
                  <a:srgbClr val="000000"/>
                </a:solidFill>
                <a:latin typeface="Times New Roman" pitchFamily="18"/>
                <a:ea typeface="Lucida Sans Unicode" pitchFamily="2"/>
                <a:cs typeface="Tahoma" pitchFamily="2"/>
              </a:rPr>
              <a:t>0</a:t>
            </a:r>
            <a:r>
              <a:rPr lang="en-US" sz="2000" b="1" dirty="0" smtClean="0">
                <a:solidFill>
                  <a:srgbClr val="000000"/>
                </a:solidFill>
                <a:latin typeface="Times New Roman" pitchFamily="18"/>
                <a:ea typeface="Lucida Sans Unicode" pitchFamily="2"/>
                <a:cs typeface="Tahoma" pitchFamily="2"/>
              </a:rPr>
              <a:t> </a:t>
            </a:r>
            <a:r>
              <a:rPr lang="ru-RU" sz="2000" b="1" dirty="0">
                <a:solidFill>
                  <a:srgbClr val="000000"/>
                </a:solidFill>
                <a:latin typeface="Times New Roman" pitchFamily="18"/>
                <a:ea typeface="Lucida Sans Unicode" pitchFamily="2"/>
                <a:cs typeface="Tahoma" pitchFamily="2"/>
              </a:rPr>
              <a:t>тыс.</a:t>
            </a:r>
          </a:p>
        </p:txBody>
      </p:sp>
      <p:sp>
        <p:nvSpPr>
          <p:cNvPr id="24" name="Прямоугольник 9"/>
          <p:cNvSpPr/>
          <p:nvPr/>
        </p:nvSpPr>
        <p:spPr>
          <a:xfrm>
            <a:off x="2051720" y="4941168"/>
            <a:ext cx="1620000" cy="360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DED9B"/>
          </a:solidFill>
          <a:ln w="9360">
            <a:solidFill>
              <a:srgbClr val="B08200"/>
            </a:solidFill>
            <a:prstDash val="solid"/>
            <a:round/>
          </a:ln>
        </p:spPr>
        <p:txBody>
          <a:bodyPr vert="horz" wrap="square" lIns="90000" tIns="46800" rIns="90000" bIns="46800" anchor="t" anchorCtr="0" compatLnSpc="0"/>
          <a:lstStyle/>
          <a:p>
            <a:pPr marL="0" marR="0" lvl="0" indent="0" algn="ctr" rtl="0" hangingPunct="0">
              <a:buNone/>
              <a:tabLst/>
            </a:pPr>
            <a:r>
              <a:rPr lang="ru-RU" sz="2000" b="1" dirty="0" smtClean="0">
                <a:solidFill>
                  <a:srgbClr val="000000"/>
                </a:solidFill>
                <a:latin typeface="Times New Roman" pitchFamily="18"/>
                <a:ea typeface="Lucida Sans Unicode" pitchFamily="2"/>
                <a:cs typeface="Tahoma" pitchFamily="2"/>
              </a:rPr>
              <a:t>186</a:t>
            </a:r>
            <a:r>
              <a:rPr lang="en-US" sz="2000" b="1" dirty="0" smtClean="0">
                <a:solidFill>
                  <a:srgbClr val="000000"/>
                </a:solidFill>
                <a:latin typeface="Times New Roman" pitchFamily="18"/>
                <a:ea typeface="Lucida Sans Unicode" pitchFamily="2"/>
                <a:cs typeface="Tahoma" pitchFamily="2"/>
              </a:rPr>
              <a:t>,</a:t>
            </a:r>
            <a:r>
              <a:rPr lang="ru-RU" sz="2000" b="1" dirty="0" smtClean="0">
                <a:solidFill>
                  <a:srgbClr val="000000"/>
                </a:solidFill>
                <a:latin typeface="Times New Roman" pitchFamily="18"/>
                <a:ea typeface="Lucida Sans Unicode" pitchFamily="2"/>
                <a:cs typeface="Tahoma" pitchFamily="2"/>
              </a:rPr>
              <a:t>6</a:t>
            </a:r>
            <a:r>
              <a:rPr lang="en-US" sz="2000" b="1" dirty="0" smtClean="0">
                <a:solidFill>
                  <a:srgbClr val="000000"/>
                </a:solidFill>
                <a:latin typeface="Times New Roman" pitchFamily="18"/>
                <a:ea typeface="Lucida Sans Unicode" pitchFamily="2"/>
                <a:cs typeface="Tahoma" pitchFamily="2"/>
              </a:rPr>
              <a:t> </a:t>
            </a:r>
            <a:r>
              <a:rPr lang="ru-RU" sz="2000" b="1" dirty="0">
                <a:solidFill>
                  <a:srgbClr val="000000"/>
                </a:solidFill>
                <a:latin typeface="Times New Roman" pitchFamily="18"/>
                <a:ea typeface="Lucida Sans Unicode" pitchFamily="2"/>
                <a:cs typeface="Tahoma" pitchFamily="2"/>
              </a:rPr>
              <a:t>тыс.</a:t>
            </a:r>
          </a:p>
        </p:txBody>
      </p:sp>
      <p:sp>
        <p:nvSpPr>
          <p:cNvPr id="25" name="Прямоугольник 9"/>
          <p:cNvSpPr/>
          <p:nvPr/>
        </p:nvSpPr>
        <p:spPr>
          <a:xfrm>
            <a:off x="3851920" y="3645024"/>
            <a:ext cx="1620000" cy="360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DED9B"/>
          </a:solidFill>
          <a:ln w="9360">
            <a:solidFill>
              <a:srgbClr val="B08200"/>
            </a:solidFill>
            <a:prstDash val="solid"/>
            <a:round/>
          </a:ln>
        </p:spPr>
        <p:txBody>
          <a:bodyPr vert="horz" wrap="square" lIns="90000" tIns="46800" rIns="90000" bIns="46800" anchor="t" anchorCtr="0" compatLnSpc="0"/>
          <a:lstStyle/>
          <a:p>
            <a:pPr marL="0" marR="0" lvl="0" indent="0" algn="ctr" rtl="0" hangingPunct="0">
              <a:buNone/>
              <a:tabLst/>
            </a:pPr>
            <a:r>
              <a:rPr lang="ru-RU" sz="2000" b="1" dirty="0" smtClean="0">
                <a:solidFill>
                  <a:srgbClr val="000000"/>
                </a:solidFill>
                <a:latin typeface="Times New Roman" pitchFamily="18"/>
                <a:ea typeface="Lucida Sans Unicode" pitchFamily="2"/>
                <a:cs typeface="Tahoma" pitchFamily="2"/>
              </a:rPr>
              <a:t>207</a:t>
            </a:r>
            <a:r>
              <a:rPr lang="en-US" sz="2000" b="1" dirty="0" smtClean="0">
                <a:solidFill>
                  <a:srgbClr val="000000"/>
                </a:solidFill>
                <a:latin typeface="Times New Roman" pitchFamily="18"/>
                <a:ea typeface="Lucida Sans Unicode" pitchFamily="2"/>
                <a:cs typeface="Tahoma" pitchFamily="2"/>
              </a:rPr>
              <a:t>,</a:t>
            </a:r>
            <a:r>
              <a:rPr lang="ru-RU" sz="2000" b="1" dirty="0" smtClean="0">
                <a:solidFill>
                  <a:srgbClr val="000000"/>
                </a:solidFill>
                <a:latin typeface="Times New Roman" pitchFamily="18"/>
                <a:ea typeface="Lucida Sans Unicode" pitchFamily="2"/>
                <a:cs typeface="Tahoma" pitchFamily="2"/>
              </a:rPr>
              <a:t>2</a:t>
            </a:r>
            <a:r>
              <a:rPr lang="en-US" sz="2000" b="1" dirty="0" smtClean="0">
                <a:solidFill>
                  <a:srgbClr val="000000"/>
                </a:solidFill>
                <a:latin typeface="Times New Roman" pitchFamily="18"/>
                <a:ea typeface="Lucida Sans Unicode" pitchFamily="2"/>
                <a:cs typeface="Tahoma" pitchFamily="2"/>
              </a:rPr>
              <a:t> </a:t>
            </a:r>
            <a:r>
              <a:rPr lang="ru-RU" sz="2000" b="1" dirty="0">
                <a:solidFill>
                  <a:srgbClr val="000000"/>
                </a:solidFill>
                <a:latin typeface="Times New Roman" pitchFamily="18"/>
                <a:ea typeface="Lucida Sans Unicode" pitchFamily="2"/>
                <a:cs typeface="Tahoma" pitchFamily="2"/>
              </a:rPr>
              <a:t>тыс.</a:t>
            </a:r>
          </a:p>
        </p:txBody>
      </p:sp>
      <p:sp>
        <p:nvSpPr>
          <p:cNvPr id="26" name="Прямоугольник 9"/>
          <p:cNvSpPr/>
          <p:nvPr/>
        </p:nvSpPr>
        <p:spPr>
          <a:xfrm>
            <a:off x="5652120" y="2492896"/>
            <a:ext cx="1620000" cy="360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DED9B"/>
          </a:solidFill>
          <a:ln w="9360">
            <a:solidFill>
              <a:srgbClr val="B08200"/>
            </a:solidFill>
            <a:prstDash val="solid"/>
            <a:round/>
          </a:ln>
        </p:spPr>
        <p:txBody>
          <a:bodyPr vert="horz" wrap="square" lIns="90000" tIns="46800" rIns="90000" bIns="46800" anchor="t" anchorCtr="0" compatLnSpc="0"/>
          <a:lstStyle/>
          <a:p>
            <a:pPr marL="0" marR="0" lvl="0" indent="0" algn="ctr" rtl="0" hangingPunct="0">
              <a:buNone/>
              <a:tabLst/>
            </a:pPr>
            <a:r>
              <a:rPr lang="ru-RU" sz="2000" b="1" dirty="0" smtClean="0">
                <a:solidFill>
                  <a:srgbClr val="000000"/>
                </a:solidFill>
                <a:latin typeface="Times New Roman" pitchFamily="18"/>
                <a:ea typeface="Lucida Sans Unicode" pitchFamily="2"/>
                <a:cs typeface="Tahoma" pitchFamily="2"/>
              </a:rPr>
              <a:t>464</a:t>
            </a:r>
            <a:r>
              <a:rPr lang="en-US" sz="2000" b="1" dirty="0" smtClean="0">
                <a:solidFill>
                  <a:srgbClr val="000000"/>
                </a:solidFill>
                <a:latin typeface="Times New Roman" pitchFamily="18"/>
                <a:ea typeface="Lucida Sans Unicode" pitchFamily="2"/>
                <a:cs typeface="Tahoma" pitchFamily="2"/>
              </a:rPr>
              <a:t>,</a:t>
            </a:r>
            <a:r>
              <a:rPr lang="ru-RU" sz="2000" b="1" dirty="0" smtClean="0">
                <a:solidFill>
                  <a:srgbClr val="000000"/>
                </a:solidFill>
                <a:latin typeface="Times New Roman" pitchFamily="18"/>
                <a:ea typeface="Lucida Sans Unicode" pitchFamily="2"/>
                <a:cs typeface="Tahoma" pitchFamily="2"/>
              </a:rPr>
              <a:t>4</a:t>
            </a:r>
            <a:r>
              <a:rPr lang="en-US" sz="2000" b="1" dirty="0" smtClean="0">
                <a:solidFill>
                  <a:srgbClr val="000000"/>
                </a:solidFill>
                <a:latin typeface="Times New Roman" pitchFamily="18"/>
                <a:ea typeface="Lucida Sans Unicode" pitchFamily="2"/>
                <a:cs typeface="Tahoma" pitchFamily="2"/>
              </a:rPr>
              <a:t> </a:t>
            </a:r>
            <a:r>
              <a:rPr lang="ru-RU" sz="2000" b="1" dirty="0">
                <a:solidFill>
                  <a:srgbClr val="000000"/>
                </a:solidFill>
                <a:latin typeface="Times New Roman" pitchFamily="18"/>
                <a:ea typeface="Lucida Sans Unicode" pitchFamily="2"/>
                <a:cs typeface="Tahoma" pitchFamily="2"/>
              </a:rPr>
              <a:t>тыс.</a:t>
            </a:r>
          </a:p>
        </p:txBody>
      </p:sp>
      <p:sp>
        <p:nvSpPr>
          <p:cNvPr id="27" name="Прямоугольник 9"/>
          <p:cNvSpPr/>
          <p:nvPr/>
        </p:nvSpPr>
        <p:spPr>
          <a:xfrm>
            <a:off x="5652120" y="3645024"/>
            <a:ext cx="1620000" cy="360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DED9B"/>
          </a:solidFill>
          <a:ln w="9360">
            <a:solidFill>
              <a:srgbClr val="B08200"/>
            </a:solidFill>
            <a:prstDash val="solid"/>
            <a:round/>
          </a:ln>
        </p:spPr>
        <p:txBody>
          <a:bodyPr vert="horz" wrap="square" lIns="90000" tIns="46800" rIns="90000" bIns="46800" anchor="t" anchorCtr="0" compatLnSpc="0"/>
          <a:lstStyle/>
          <a:p>
            <a:pPr marL="0" marR="0" lvl="0" indent="0" algn="ctr" rtl="0" hangingPunct="0">
              <a:buNone/>
              <a:tabLst/>
            </a:pPr>
            <a:r>
              <a:rPr lang="ru-RU" sz="2000" b="1" dirty="0" smtClean="0">
                <a:solidFill>
                  <a:srgbClr val="000000"/>
                </a:solidFill>
                <a:latin typeface="Times New Roman" pitchFamily="18"/>
                <a:ea typeface="Lucida Sans Unicode" pitchFamily="2"/>
                <a:cs typeface="Tahoma" pitchFamily="2"/>
              </a:rPr>
              <a:t>207</a:t>
            </a:r>
            <a:r>
              <a:rPr lang="en-US" sz="2000" b="1" dirty="0" smtClean="0">
                <a:solidFill>
                  <a:srgbClr val="000000"/>
                </a:solidFill>
                <a:latin typeface="Times New Roman" pitchFamily="18"/>
                <a:ea typeface="Lucida Sans Unicode" pitchFamily="2"/>
                <a:cs typeface="Tahoma" pitchFamily="2"/>
              </a:rPr>
              <a:t>,</a:t>
            </a:r>
            <a:r>
              <a:rPr lang="ru-RU" sz="2000" b="1" dirty="0" smtClean="0">
                <a:solidFill>
                  <a:srgbClr val="000000"/>
                </a:solidFill>
                <a:latin typeface="Times New Roman" pitchFamily="18"/>
                <a:ea typeface="Lucida Sans Unicode" pitchFamily="2"/>
                <a:cs typeface="Tahoma" pitchFamily="2"/>
              </a:rPr>
              <a:t>3</a:t>
            </a:r>
            <a:r>
              <a:rPr lang="en-US" sz="2000" b="1" dirty="0" smtClean="0">
                <a:solidFill>
                  <a:srgbClr val="000000"/>
                </a:solidFill>
                <a:latin typeface="Times New Roman" pitchFamily="18"/>
                <a:ea typeface="Lucida Sans Unicode" pitchFamily="2"/>
                <a:cs typeface="Tahoma" pitchFamily="2"/>
              </a:rPr>
              <a:t> </a:t>
            </a:r>
            <a:r>
              <a:rPr lang="ru-RU" sz="2000" b="1" dirty="0">
                <a:solidFill>
                  <a:srgbClr val="000000"/>
                </a:solidFill>
                <a:latin typeface="Times New Roman" pitchFamily="18"/>
                <a:ea typeface="Lucida Sans Unicode" pitchFamily="2"/>
                <a:cs typeface="Tahoma" pitchFamily="2"/>
              </a:rPr>
              <a:t>тыс.</a:t>
            </a:r>
          </a:p>
        </p:txBody>
      </p:sp>
      <p:sp>
        <p:nvSpPr>
          <p:cNvPr id="28" name="Прямоугольник 9"/>
          <p:cNvSpPr/>
          <p:nvPr/>
        </p:nvSpPr>
        <p:spPr>
          <a:xfrm>
            <a:off x="5652120" y="4941168"/>
            <a:ext cx="1620000" cy="360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DED9B"/>
          </a:solidFill>
          <a:ln w="9360">
            <a:solidFill>
              <a:srgbClr val="B08200"/>
            </a:solidFill>
            <a:prstDash val="solid"/>
            <a:round/>
          </a:ln>
        </p:spPr>
        <p:txBody>
          <a:bodyPr vert="horz" wrap="square" lIns="90000" tIns="46800" rIns="90000" bIns="46800" anchor="t" anchorCtr="0" compatLnSpc="0"/>
          <a:lstStyle/>
          <a:p>
            <a:pPr marL="0" marR="0" lvl="0" indent="0" algn="ctr" rtl="0" hangingPunct="0">
              <a:buNone/>
              <a:tabLst/>
            </a:pPr>
            <a:r>
              <a:rPr lang="ru-RU" sz="2000" b="1" dirty="0" smtClean="0">
                <a:solidFill>
                  <a:srgbClr val="000000"/>
                </a:solidFill>
                <a:latin typeface="Times New Roman" pitchFamily="18"/>
                <a:ea typeface="Lucida Sans Unicode" pitchFamily="2"/>
                <a:cs typeface="Tahoma" pitchFamily="2"/>
              </a:rPr>
              <a:t>119</a:t>
            </a:r>
            <a:r>
              <a:rPr lang="en-US" sz="2000" b="1" dirty="0" smtClean="0">
                <a:solidFill>
                  <a:srgbClr val="000000"/>
                </a:solidFill>
                <a:latin typeface="Times New Roman" pitchFamily="18"/>
                <a:ea typeface="Lucida Sans Unicode" pitchFamily="2"/>
                <a:cs typeface="Tahoma" pitchFamily="2"/>
              </a:rPr>
              <a:t>,</a:t>
            </a:r>
            <a:r>
              <a:rPr lang="ru-RU" sz="2000" b="1" dirty="0" smtClean="0">
                <a:solidFill>
                  <a:srgbClr val="000000"/>
                </a:solidFill>
                <a:latin typeface="Times New Roman" pitchFamily="18"/>
                <a:ea typeface="Lucida Sans Unicode" pitchFamily="2"/>
                <a:cs typeface="Tahoma" pitchFamily="2"/>
              </a:rPr>
              <a:t>5</a:t>
            </a:r>
            <a:r>
              <a:rPr lang="en-US" sz="2000" b="1" dirty="0" smtClean="0">
                <a:solidFill>
                  <a:srgbClr val="000000"/>
                </a:solidFill>
                <a:latin typeface="Times New Roman" pitchFamily="18"/>
                <a:ea typeface="Lucida Sans Unicode" pitchFamily="2"/>
                <a:cs typeface="Tahoma" pitchFamily="2"/>
              </a:rPr>
              <a:t> </a:t>
            </a:r>
            <a:r>
              <a:rPr lang="ru-RU" sz="2000" b="1" dirty="0">
                <a:solidFill>
                  <a:srgbClr val="000000"/>
                </a:solidFill>
                <a:latin typeface="Times New Roman" pitchFamily="18"/>
                <a:ea typeface="Lucida Sans Unicode" pitchFamily="2"/>
                <a:cs typeface="Tahoma" pitchFamily="2"/>
              </a:rPr>
              <a:t>тыс.</a:t>
            </a:r>
          </a:p>
        </p:txBody>
      </p:sp>
      <p:sp>
        <p:nvSpPr>
          <p:cNvPr id="29" name="Прямоугольник 9"/>
          <p:cNvSpPr/>
          <p:nvPr/>
        </p:nvSpPr>
        <p:spPr>
          <a:xfrm>
            <a:off x="5652120" y="5877272"/>
            <a:ext cx="1620000" cy="360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DED9B"/>
          </a:solidFill>
          <a:ln w="9360">
            <a:solidFill>
              <a:srgbClr val="B08200"/>
            </a:solidFill>
            <a:prstDash val="solid"/>
            <a:round/>
          </a:ln>
        </p:spPr>
        <p:txBody>
          <a:bodyPr vert="horz" wrap="square" lIns="90000" tIns="46800" rIns="90000" bIns="46800" anchor="t" anchorCtr="0" compatLnSpc="0"/>
          <a:lstStyle/>
          <a:p>
            <a:pPr marL="0" marR="0" lvl="0" indent="0" algn="ctr" rtl="0" hangingPunct="0">
              <a:buNone/>
              <a:tabLst/>
            </a:pPr>
            <a:r>
              <a:rPr lang="ru-RU" sz="2000" b="1" dirty="0" smtClean="0">
                <a:solidFill>
                  <a:srgbClr val="000000"/>
                </a:solidFill>
                <a:latin typeface="Times New Roman" pitchFamily="18"/>
                <a:ea typeface="Lucida Sans Unicode" pitchFamily="2"/>
                <a:cs typeface="Tahoma" pitchFamily="2"/>
              </a:rPr>
              <a:t>137</a:t>
            </a:r>
            <a:r>
              <a:rPr lang="en-US" sz="2000" b="1" dirty="0" smtClean="0">
                <a:solidFill>
                  <a:srgbClr val="000000"/>
                </a:solidFill>
                <a:latin typeface="Times New Roman" pitchFamily="18"/>
                <a:ea typeface="Lucida Sans Unicode" pitchFamily="2"/>
                <a:cs typeface="Tahoma" pitchFamily="2"/>
              </a:rPr>
              <a:t>,</a:t>
            </a:r>
            <a:r>
              <a:rPr lang="ru-RU" sz="2000" b="1" dirty="0" smtClean="0">
                <a:solidFill>
                  <a:srgbClr val="000000"/>
                </a:solidFill>
                <a:latin typeface="Times New Roman" pitchFamily="18"/>
                <a:ea typeface="Lucida Sans Unicode" pitchFamily="2"/>
                <a:cs typeface="Tahoma" pitchFamily="2"/>
              </a:rPr>
              <a:t>6</a:t>
            </a:r>
            <a:r>
              <a:rPr lang="en-US" sz="2000" b="1" dirty="0" smtClean="0">
                <a:solidFill>
                  <a:srgbClr val="000000"/>
                </a:solidFill>
                <a:latin typeface="Times New Roman" pitchFamily="18"/>
                <a:ea typeface="Lucida Sans Unicode" pitchFamily="2"/>
                <a:cs typeface="Tahoma" pitchFamily="2"/>
              </a:rPr>
              <a:t> </a:t>
            </a:r>
            <a:r>
              <a:rPr lang="ru-RU" sz="2000" b="1" dirty="0">
                <a:solidFill>
                  <a:srgbClr val="000000"/>
                </a:solidFill>
                <a:latin typeface="Times New Roman" pitchFamily="18"/>
                <a:ea typeface="Lucida Sans Unicode" pitchFamily="2"/>
                <a:cs typeface="Tahoma" pitchFamily="2"/>
              </a:rPr>
              <a:t>тыс.</a:t>
            </a:r>
          </a:p>
        </p:txBody>
      </p:sp>
      <p:sp>
        <p:nvSpPr>
          <p:cNvPr id="30" name="Прямоугольник 9"/>
          <p:cNvSpPr/>
          <p:nvPr/>
        </p:nvSpPr>
        <p:spPr>
          <a:xfrm>
            <a:off x="7380312" y="2492896"/>
            <a:ext cx="1620000" cy="360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DED9B"/>
          </a:solidFill>
          <a:ln w="9360">
            <a:solidFill>
              <a:srgbClr val="B08200"/>
            </a:solidFill>
            <a:prstDash val="solid"/>
            <a:round/>
          </a:ln>
        </p:spPr>
        <p:txBody>
          <a:bodyPr vert="horz" wrap="square" lIns="90000" tIns="46800" rIns="90000" bIns="46800" anchor="t" anchorCtr="0" compatLnSpc="0"/>
          <a:lstStyle/>
          <a:p>
            <a:pPr marL="0" marR="0" lvl="0" indent="0" algn="ctr" rtl="0" hangingPunct="0">
              <a:buNone/>
              <a:tabLst/>
            </a:pPr>
            <a:r>
              <a:rPr lang="ru-RU" sz="2000" b="1" dirty="0" smtClean="0">
                <a:solidFill>
                  <a:srgbClr val="000000"/>
                </a:solidFill>
                <a:latin typeface="Times New Roman" pitchFamily="18"/>
                <a:ea typeface="Lucida Sans Unicode" pitchFamily="2"/>
                <a:cs typeface="Tahoma" pitchFamily="2"/>
              </a:rPr>
              <a:t>551</a:t>
            </a:r>
            <a:r>
              <a:rPr lang="en-US" sz="2000" b="1" dirty="0" smtClean="0">
                <a:solidFill>
                  <a:srgbClr val="000000"/>
                </a:solidFill>
                <a:latin typeface="Times New Roman" pitchFamily="18"/>
                <a:ea typeface="Lucida Sans Unicode" pitchFamily="2"/>
                <a:cs typeface="Tahoma" pitchFamily="2"/>
              </a:rPr>
              <a:t>,</a:t>
            </a:r>
            <a:r>
              <a:rPr lang="ru-RU" sz="2000" b="1" dirty="0" smtClean="0">
                <a:solidFill>
                  <a:srgbClr val="000000"/>
                </a:solidFill>
                <a:latin typeface="Times New Roman" pitchFamily="18"/>
                <a:ea typeface="Lucida Sans Unicode" pitchFamily="2"/>
                <a:cs typeface="Tahoma" pitchFamily="2"/>
              </a:rPr>
              <a:t>0</a:t>
            </a:r>
            <a:r>
              <a:rPr lang="en-US" sz="2000" b="1" dirty="0" smtClean="0">
                <a:solidFill>
                  <a:srgbClr val="000000"/>
                </a:solidFill>
                <a:latin typeface="Times New Roman" pitchFamily="18"/>
                <a:ea typeface="Lucida Sans Unicode" pitchFamily="2"/>
                <a:cs typeface="Tahoma" pitchFamily="2"/>
              </a:rPr>
              <a:t> </a:t>
            </a:r>
            <a:r>
              <a:rPr lang="ru-RU" sz="2000" b="1" dirty="0">
                <a:solidFill>
                  <a:srgbClr val="000000"/>
                </a:solidFill>
                <a:latin typeface="Times New Roman" pitchFamily="18"/>
                <a:ea typeface="Lucida Sans Unicode" pitchFamily="2"/>
                <a:cs typeface="Tahoma" pitchFamily="2"/>
              </a:rPr>
              <a:t>тыс.</a:t>
            </a:r>
          </a:p>
        </p:txBody>
      </p:sp>
      <p:sp>
        <p:nvSpPr>
          <p:cNvPr id="31" name="Прямоугольник 9"/>
          <p:cNvSpPr/>
          <p:nvPr/>
        </p:nvSpPr>
        <p:spPr>
          <a:xfrm>
            <a:off x="7380312" y="3645024"/>
            <a:ext cx="1620000" cy="360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DED9B"/>
          </a:solidFill>
          <a:ln w="9360">
            <a:solidFill>
              <a:srgbClr val="B08200"/>
            </a:solidFill>
            <a:prstDash val="solid"/>
            <a:round/>
          </a:ln>
        </p:spPr>
        <p:txBody>
          <a:bodyPr vert="horz" wrap="square" lIns="90000" tIns="46800" rIns="90000" bIns="46800" anchor="t" anchorCtr="0" compatLnSpc="0"/>
          <a:lstStyle/>
          <a:p>
            <a:pPr marL="0" marR="0" lvl="0" indent="0" algn="ctr" rtl="0" hangingPunct="0">
              <a:buNone/>
              <a:tabLst/>
            </a:pPr>
            <a:r>
              <a:rPr lang="ru-RU" sz="2000" b="1" dirty="0" smtClean="0">
                <a:solidFill>
                  <a:srgbClr val="000000"/>
                </a:solidFill>
                <a:latin typeface="Times New Roman" pitchFamily="18"/>
                <a:ea typeface="Lucida Sans Unicode" pitchFamily="2"/>
                <a:cs typeface="Tahoma" pitchFamily="2"/>
              </a:rPr>
              <a:t>200</a:t>
            </a:r>
            <a:r>
              <a:rPr lang="en-US" sz="2000" b="1" dirty="0" smtClean="0">
                <a:solidFill>
                  <a:srgbClr val="000000"/>
                </a:solidFill>
                <a:latin typeface="Times New Roman" pitchFamily="18"/>
                <a:ea typeface="Lucida Sans Unicode" pitchFamily="2"/>
                <a:cs typeface="Tahoma" pitchFamily="2"/>
              </a:rPr>
              <a:t>,</a:t>
            </a:r>
            <a:r>
              <a:rPr lang="ru-RU" sz="2000" b="1" dirty="0" smtClean="0">
                <a:solidFill>
                  <a:srgbClr val="000000"/>
                </a:solidFill>
                <a:latin typeface="Times New Roman" pitchFamily="18"/>
                <a:ea typeface="Lucida Sans Unicode" pitchFamily="2"/>
                <a:cs typeface="Tahoma" pitchFamily="2"/>
              </a:rPr>
              <a:t>0</a:t>
            </a:r>
            <a:r>
              <a:rPr lang="en-US" sz="2000" b="1" dirty="0" smtClean="0">
                <a:solidFill>
                  <a:srgbClr val="000000"/>
                </a:solidFill>
                <a:latin typeface="Times New Roman" pitchFamily="18"/>
                <a:ea typeface="Lucida Sans Unicode" pitchFamily="2"/>
                <a:cs typeface="Tahoma" pitchFamily="2"/>
              </a:rPr>
              <a:t> </a:t>
            </a:r>
            <a:r>
              <a:rPr lang="ru-RU" sz="2000" b="1" dirty="0">
                <a:solidFill>
                  <a:srgbClr val="000000"/>
                </a:solidFill>
                <a:latin typeface="Times New Roman" pitchFamily="18"/>
                <a:ea typeface="Lucida Sans Unicode" pitchFamily="2"/>
                <a:cs typeface="Tahoma" pitchFamily="2"/>
              </a:rPr>
              <a:t>тыс.</a:t>
            </a:r>
          </a:p>
        </p:txBody>
      </p:sp>
      <p:sp>
        <p:nvSpPr>
          <p:cNvPr id="32" name="Прямоугольник 9"/>
          <p:cNvSpPr/>
          <p:nvPr/>
        </p:nvSpPr>
        <p:spPr>
          <a:xfrm>
            <a:off x="7380312" y="4941168"/>
            <a:ext cx="1620000" cy="360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DED9B"/>
          </a:solidFill>
          <a:ln w="9360">
            <a:solidFill>
              <a:srgbClr val="B08200"/>
            </a:solidFill>
            <a:prstDash val="solid"/>
            <a:round/>
          </a:ln>
        </p:spPr>
        <p:txBody>
          <a:bodyPr vert="horz" wrap="square" lIns="90000" tIns="46800" rIns="90000" bIns="46800" anchor="t" anchorCtr="0" compatLnSpc="0"/>
          <a:lstStyle/>
          <a:p>
            <a:pPr marL="0" marR="0" lvl="0" indent="0" algn="ctr" rtl="0" hangingPunct="0">
              <a:buNone/>
              <a:tabLst/>
            </a:pPr>
            <a:r>
              <a:rPr lang="ru-RU" sz="2000" b="1" dirty="0" smtClean="0">
                <a:solidFill>
                  <a:srgbClr val="000000"/>
                </a:solidFill>
                <a:latin typeface="Times New Roman" pitchFamily="18"/>
                <a:ea typeface="Lucida Sans Unicode" pitchFamily="2"/>
                <a:cs typeface="Tahoma" pitchFamily="2"/>
              </a:rPr>
              <a:t>111</a:t>
            </a:r>
            <a:r>
              <a:rPr lang="en-US" sz="2000" b="1" dirty="0" smtClean="0">
                <a:solidFill>
                  <a:srgbClr val="000000"/>
                </a:solidFill>
                <a:latin typeface="Times New Roman" pitchFamily="18"/>
                <a:ea typeface="Lucida Sans Unicode" pitchFamily="2"/>
                <a:cs typeface="Tahoma" pitchFamily="2"/>
              </a:rPr>
              <a:t>,</a:t>
            </a:r>
            <a:r>
              <a:rPr lang="ru-RU" sz="2000" b="1" dirty="0" smtClean="0">
                <a:solidFill>
                  <a:srgbClr val="000000"/>
                </a:solidFill>
                <a:latin typeface="Times New Roman" pitchFamily="18"/>
                <a:ea typeface="Lucida Sans Unicode" pitchFamily="2"/>
                <a:cs typeface="Tahoma" pitchFamily="2"/>
              </a:rPr>
              <a:t>0</a:t>
            </a:r>
            <a:r>
              <a:rPr lang="en-US" sz="2000" b="1" dirty="0" smtClean="0">
                <a:solidFill>
                  <a:srgbClr val="000000"/>
                </a:solidFill>
                <a:latin typeface="Times New Roman" pitchFamily="18"/>
                <a:ea typeface="Lucida Sans Unicode" pitchFamily="2"/>
                <a:cs typeface="Tahoma" pitchFamily="2"/>
              </a:rPr>
              <a:t> </a:t>
            </a:r>
            <a:r>
              <a:rPr lang="ru-RU" sz="2000" b="1" dirty="0">
                <a:solidFill>
                  <a:srgbClr val="000000"/>
                </a:solidFill>
                <a:latin typeface="Times New Roman" pitchFamily="18"/>
                <a:ea typeface="Lucida Sans Unicode" pitchFamily="2"/>
                <a:cs typeface="Tahoma" pitchFamily="2"/>
              </a:rPr>
              <a:t>тыс.</a:t>
            </a:r>
          </a:p>
        </p:txBody>
      </p:sp>
      <p:sp>
        <p:nvSpPr>
          <p:cNvPr id="33" name="Прямоугольник 9"/>
          <p:cNvSpPr/>
          <p:nvPr/>
        </p:nvSpPr>
        <p:spPr>
          <a:xfrm>
            <a:off x="7380312" y="5877272"/>
            <a:ext cx="1620000" cy="360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DED9B"/>
          </a:solidFill>
          <a:ln w="9360">
            <a:solidFill>
              <a:srgbClr val="B08200"/>
            </a:solidFill>
            <a:prstDash val="solid"/>
            <a:round/>
          </a:ln>
        </p:spPr>
        <p:txBody>
          <a:bodyPr vert="horz" wrap="square" lIns="90000" tIns="46800" rIns="90000" bIns="46800" anchor="t" anchorCtr="0" compatLnSpc="0"/>
          <a:lstStyle/>
          <a:p>
            <a:pPr marL="0" marR="0" lvl="0" indent="0" algn="ctr" rtl="0" hangingPunct="0">
              <a:buNone/>
              <a:tabLst/>
            </a:pPr>
            <a:r>
              <a:rPr lang="ru-RU" sz="2000" b="1" dirty="0" smtClean="0">
                <a:solidFill>
                  <a:srgbClr val="000000"/>
                </a:solidFill>
                <a:latin typeface="Times New Roman" pitchFamily="18"/>
                <a:ea typeface="Lucida Sans Unicode" pitchFamily="2"/>
                <a:cs typeface="Tahoma" pitchFamily="2"/>
              </a:rPr>
              <a:t>240</a:t>
            </a:r>
            <a:r>
              <a:rPr lang="en-US" sz="2000" b="1" dirty="0" smtClean="0">
                <a:solidFill>
                  <a:srgbClr val="000000"/>
                </a:solidFill>
                <a:latin typeface="Times New Roman" pitchFamily="18"/>
                <a:ea typeface="Lucida Sans Unicode" pitchFamily="2"/>
                <a:cs typeface="Tahoma" pitchFamily="2"/>
              </a:rPr>
              <a:t>,</a:t>
            </a:r>
            <a:r>
              <a:rPr lang="ru-RU" sz="2000" b="1" dirty="0" smtClean="0">
                <a:solidFill>
                  <a:srgbClr val="000000"/>
                </a:solidFill>
                <a:latin typeface="Times New Roman" pitchFamily="18"/>
                <a:ea typeface="Lucida Sans Unicode" pitchFamily="2"/>
                <a:cs typeface="Tahoma" pitchFamily="2"/>
              </a:rPr>
              <a:t>0</a:t>
            </a:r>
            <a:r>
              <a:rPr lang="en-US" sz="2000" b="1" dirty="0" smtClean="0">
                <a:solidFill>
                  <a:srgbClr val="000000"/>
                </a:solidFill>
                <a:latin typeface="Times New Roman" pitchFamily="18"/>
                <a:ea typeface="Lucida Sans Unicode" pitchFamily="2"/>
                <a:cs typeface="Tahoma" pitchFamily="2"/>
              </a:rPr>
              <a:t> </a:t>
            </a:r>
            <a:r>
              <a:rPr lang="ru-RU" sz="2000" b="1" dirty="0">
                <a:solidFill>
                  <a:srgbClr val="000000"/>
                </a:solidFill>
                <a:latin typeface="Times New Roman" pitchFamily="18"/>
                <a:ea typeface="Lucida Sans Unicode" pitchFamily="2"/>
                <a:cs typeface="Tahoma" pitchFamily="2"/>
              </a:rPr>
              <a:t>тыс.</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Уровень психического развития ребёнка с ОВЗ зависит от:</a:t>
            </a:r>
            <a:endParaRPr lang="ru-RU" dirty="0"/>
          </a:p>
        </p:txBody>
      </p:sp>
      <p:sp>
        <p:nvSpPr>
          <p:cNvPr id="3" name="Содержимое 2"/>
          <p:cNvSpPr>
            <a:spLocks noGrp="1"/>
          </p:cNvSpPr>
          <p:nvPr>
            <p:ph idx="1"/>
          </p:nvPr>
        </p:nvSpPr>
        <p:spPr/>
        <p:txBody>
          <a:bodyPr>
            <a:normAutofit/>
          </a:bodyPr>
          <a:lstStyle/>
          <a:p>
            <a:r>
              <a:rPr lang="ru-RU" sz="3200" dirty="0" smtClean="0"/>
              <a:t>Времени возникновения дефекта;</a:t>
            </a:r>
          </a:p>
          <a:p>
            <a:endParaRPr lang="ru-RU" sz="3200" dirty="0" smtClean="0"/>
          </a:p>
          <a:p>
            <a:r>
              <a:rPr lang="ru-RU" sz="3200" dirty="0" smtClean="0"/>
              <a:t>Характера и степени выраженности первичных нарушений;</a:t>
            </a:r>
          </a:p>
          <a:p>
            <a:endParaRPr lang="ru-RU" sz="3200" dirty="0" smtClean="0"/>
          </a:p>
          <a:p>
            <a:r>
              <a:rPr lang="ru-RU" sz="3200" u="sng" dirty="0" smtClean="0"/>
              <a:t>Качества раннего и дошкольного обучения и воспитания</a:t>
            </a:r>
            <a:r>
              <a:rPr lang="ru-RU" sz="3200" dirty="0" smtClean="0"/>
              <a:t> </a:t>
            </a:r>
            <a:endParaRPr lang="ru-RU" sz="32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Неоднородность состава обучающихся с ОВЗ</a:t>
            </a:r>
            <a:endParaRPr lang="ru-RU" dirty="0"/>
          </a:p>
        </p:txBody>
      </p:sp>
      <p:sp>
        <p:nvSpPr>
          <p:cNvPr id="3" name="Содержимое 2"/>
          <p:cNvSpPr>
            <a:spLocks noGrp="1"/>
          </p:cNvSpPr>
          <p:nvPr>
            <p:ph idx="1"/>
          </p:nvPr>
        </p:nvSpPr>
        <p:spPr/>
        <p:txBody>
          <a:bodyPr>
            <a:normAutofit/>
          </a:bodyPr>
          <a:lstStyle/>
          <a:p>
            <a:r>
              <a:rPr lang="ru-RU" sz="2800" dirty="0" smtClean="0"/>
              <a:t>определяет диапазон различий в требуемом уровне и содержании образования – от основного общего и среднего общего образования, сопоставимого по уровню и срокам овладения с образованием здоровых сверстников, до возможности обучения на протяжении всего школьного возраста основным жизненным навыкам</a:t>
            </a:r>
            <a:endParaRPr lang="ru-RU" sz="28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714356"/>
            <a:ext cx="8229600" cy="1143000"/>
          </a:xfrm>
        </p:spPr>
        <p:txBody>
          <a:bodyPr>
            <a:normAutofit fontScale="90000"/>
          </a:bodyPr>
          <a:lstStyle/>
          <a:p>
            <a:pPr algn="ctr"/>
            <a:r>
              <a:rPr lang="ru-RU" altLang="ru-RU" sz="2800" b="1" dirty="0" smtClean="0">
                <a:solidFill>
                  <a:srgbClr val="000000"/>
                </a:solidFill>
                <a:latin typeface="Times New Roman" pitchFamily="18" charset="0"/>
                <a:cs typeface="Times New Roman" pitchFamily="18" charset="0"/>
              </a:rPr>
              <a:t>Федеральный закон от 29.12.2012 N 273-ФЗ</a:t>
            </a:r>
            <a:br>
              <a:rPr lang="ru-RU" altLang="ru-RU" sz="2800" b="1" dirty="0" smtClean="0">
                <a:solidFill>
                  <a:srgbClr val="000000"/>
                </a:solidFill>
                <a:latin typeface="Times New Roman" pitchFamily="18" charset="0"/>
                <a:cs typeface="Times New Roman" pitchFamily="18" charset="0"/>
              </a:rPr>
            </a:br>
            <a:r>
              <a:rPr lang="ru-RU" altLang="ru-RU" sz="2800" b="1" dirty="0" smtClean="0">
                <a:solidFill>
                  <a:srgbClr val="000000"/>
                </a:solidFill>
                <a:latin typeface="Times New Roman" pitchFamily="18" charset="0"/>
                <a:cs typeface="Times New Roman" pitchFamily="18" charset="0"/>
              </a:rPr>
              <a:t>(ред. от 23.07.2013)</a:t>
            </a:r>
            <a:br>
              <a:rPr lang="ru-RU" altLang="ru-RU" sz="2800" b="1" dirty="0" smtClean="0">
                <a:solidFill>
                  <a:srgbClr val="000000"/>
                </a:solidFill>
                <a:latin typeface="Times New Roman" pitchFamily="18" charset="0"/>
                <a:cs typeface="Times New Roman" pitchFamily="18" charset="0"/>
              </a:rPr>
            </a:br>
            <a:r>
              <a:rPr lang="ru-RU" altLang="ru-RU" sz="2800" b="1" dirty="0" smtClean="0">
                <a:solidFill>
                  <a:srgbClr val="000000"/>
                </a:solidFill>
                <a:latin typeface="Times New Roman" pitchFamily="18" charset="0"/>
                <a:cs typeface="Times New Roman" pitchFamily="18" charset="0"/>
              </a:rPr>
              <a:t>"Об образовании в Российской Федерации"</a:t>
            </a:r>
            <a:endParaRPr lang="ru-RU" sz="2800" dirty="0"/>
          </a:p>
        </p:txBody>
      </p:sp>
      <p:sp>
        <p:nvSpPr>
          <p:cNvPr id="3" name="Содержимое 2"/>
          <p:cNvSpPr>
            <a:spLocks noGrp="1"/>
          </p:cNvSpPr>
          <p:nvPr>
            <p:ph idx="1"/>
          </p:nvPr>
        </p:nvSpPr>
        <p:spPr/>
        <p:txBody>
          <a:bodyPr>
            <a:normAutofit lnSpcReduction="10000"/>
          </a:bodyPr>
          <a:lstStyle/>
          <a:p>
            <a:r>
              <a:rPr lang="ru-RU" b="1" u="sng" dirty="0" smtClean="0"/>
              <a:t>образовательная программа </a:t>
            </a:r>
            <a:r>
              <a:rPr lang="ru-RU" dirty="0" smtClean="0"/>
              <a:t>- комплекс основных характеристик образования (объем, содержание, планируемые результаты), организационно-педагогических условий и в случаях, предусмотренных настоящим Федеральным законом, форм аттестации, который представлен в виде учебного плана, календарного учебного графика, рабочих программ учебных предметов, курсов, дисциплин (модулей), иных компонентов, а также оценочных и методических материалов.</a:t>
            </a:r>
            <a:endParaRPr lang="ru-RU"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rrowheads="1"/>
          </p:cNvSpPr>
          <p:nvPr>
            <p:ph type="title"/>
          </p:nvPr>
        </p:nvSpPr>
        <p:spPr/>
        <p:txBody>
          <a:bodyPr/>
          <a:lstStyle/>
          <a:p>
            <a:pPr algn="ctr">
              <a:defRPr/>
            </a:pPr>
            <a:r>
              <a:rPr lang="ru-RU" altLang="ru-RU" sz="2400" b="1" dirty="0" smtClean="0">
                <a:solidFill>
                  <a:srgbClr val="000000"/>
                </a:solidFill>
                <a:latin typeface="Times New Roman" pitchFamily="18" charset="0"/>
                <a:cs typeface="Times New Roman" pitchFamily="18" charset="0"/>
              </a:rPr>
              <a:t>Федеральный закон от 29.12.2012 N 273-ФЗ</a:t>
            </a:r>
            <a:br>
              <a:rPr lang="ru-RU" altLang="ru-RU" sz="2400" b="1" dirty="0" smtClean="0">
                <a:solidFill>
                  <a:srgbClr val="000000"/>
                </a:solidFill>
                <a:latin typeface="Times New Roman" pitchFamily="18" charset="0"/>
                <a:cs typeface="Times New Roman" pitchFamily="18" charset="0"/>
              </a:rPr>
            </a:br>
            <a:r>
              <a:rPr lang="ru-RU" altLang="ru-RU" sz="2400" b="1" dirty="0" smtClean="0">
                <a:solidFill>
                  <a:srgbClr val="000000"/>
                </a:solidFill>
                <a:latin typeface="Times New Roman" pitchFamily="18" charset="0"/>
                <a:cs typeface="Times New Roman" pitchFamily="18" charset="0"/>
              </a:rPr>
              <a:t>(ред. от 23.07.2013)</a:t>
            </a:r>
            <a:br>
              <a:rPr lang="ru-RU" altLang="ru-RU" sz="2400" b="1" dirty="0" smtClean="0">
                <a:solidFill>
                  <a:srgbClr val="000000"/>
                </a:solidFill>
                <a:latin typeface="Times New Roman" pitchFamily="18" charset="0"/>
                <a:cs typeface="Times New Roman" pitchFamily="18" charset="0"/>
              </a:rPr>
            </a:br>
            <a:r>
              <a:rPr lang="ru-RU" altLang="ru-RU" sz="2400" b="1" dirty="0" smtClean="0">
                <a:solidFill>
                  <a:srgbClr val="000000"/>
                </a:solidFill>
                <a:latin typeface="Times New Roman" pitchFamily="18" charset="0"/>
                <a:cs typeface="Times New Roman" pitchFamily="18" charset="0"/>
              </a:rPr>
              <a:t>"Об образовании в Российской Федерации"</a:t>
            </a:r>
            <a:endParaRPr lang="ru-RU" altLang="ru-RU" sz="2400" dirty="0" smtClean="0"/>
          </a:p>
        </p:txBody>
      </p:sp>
      <p:sp>
        <p:nvSpPr>
          <p:cNvPr id="104451" name="Rectangle 3"/>
          <p:cNvSpPr>
            <a:spLocks noGrp="1" noChangeArrowheads="1"/>
          </p:cNvSpPr>
          <p:nvPr>
            <p:ph type="body" idx="1"/>
          </p:nvPr>
        </p:nvSpPr>
        <p:spPr/>
        <p:txBody>
          <a:bodyPr/>
          <a:lstStyle/>
          <a:p>
            <a:pPr eaLnBrk="1" hangingPunct="1">
              <a:lnSpc>
                <a:spcPct val="90000"/>
              </a:lnSpc>
              <a:defRPr/>
            </a:pPr>
            <a:r>
              <a:rPr lang="ru-RU" altLang="ru-RU" sz="2400" b="1" u="sng" dirty="0" smtClean="0"/>
              <a:t>Примерная основная образовательная программа:</a:t>
            </a:r>
          </a:p>
          <a:p>
            <a:pPr eaLnBrk="1" hangingPunct="1">
              <a:lnSpc>
                <a:spcPct val="90000"/>
              </a:lnSpc>
              <a:buFont typeface="Wingdings" pitchFamily="2" charset="2"/>
              <a:buNone/>
              <a:defRPr/>
            </a:pPr>
            <a:r>
              <a:rPr lang="ru-RU" altLang="ru-RU" sz="2400" b="1" dirty="0" smtClean="0"/>
              <a:t>    комплекс учебно-методической документации (примерный УП, примерный календарный учебный график, рабочие программы предметов, курсов и др.), определяющей рекомендуемые объем и содержание образования определенного уровня и (или) определенной направленности, а также – планируемые результаты , условия образовательной деятельности , включая расчеты нормативных затрат по реализации образовательной программы.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fontScale="90000"/>
          </a:bodyPr>
          <a:lstStyle/>
          <a:p>
            <a:pPr algn="ctr"/>
            <a:r>
              <a:rPr lang="ru-RU" altLang="ru-RU" sz="2800" b="1" smtClean="0">
                <a:solidFill>
                  <a:srgbClr val="000000"/>
                </a:solidFill>
                <a:latin typeface="Times New Roman" pitchFamily="18" charset="0"/>
                <a:cs typeface="Times New Roman" pitchFamily="18" charset="0"/>
              </a:rPr>
              <a:t>Федеральный закон от 29.12.2012 N 273-ФЗ</a:t>
            </a:r>
            <a:br>
              <a:rPr lang="ru-RU" altLang="ru-RU" sz="2800" b="1" smtClean="0">
                <a:solidFill>
                  <a:srgbClr val="000000"/>
                </a:solidFill>
                <a:latin typeface="Times New Roman" pitchFamily="18" charset="0"/>
                <a:cs typeface="Times New Roman" pitchFamily="18" charset="0"/>
              </a:rPr>
            </a:br>
            <a:r>
              <a:rPr lang="ru-RU" altLang="ru-RU" sz="2800" b="1" smtClean="0">
                <a:solidFill>
                  <a:srgbClr val="000000"/>
                </a:solidFill>
                <a:latin typeface="Times New Roman" pitchFamily="18" charset="0"/>
                <a:cs typeface="Times New Roman" pitchFamily="18" charset="0"/>
              </a:rPr>
              <a:t>(ред. от 23.07.2013)</a:t>
            </a:r>
            <a:br>
              <a:rPr lang="ru-RU" altLang="ru-RU" sz="2800" b="1" smtClean="0">
                <a:solidFill>
                  <a:srgbClr val="000000"/>
                </a:solidFill>
                <a:latin typeface="Times New Roman" pitchFamily="18" charset="0"/>
                <a:cs typeface="Times New Roman" pitchFamily="18" charset="0"/>
              </a:rPr>
            </a:br>
            <a:r>
              <a:rPr lang="ru-RU" altLang="ru-RU" sz="2800" b="1" smtClean="0">
                <a:solidFill>
                  <a:srgbClr val="000000"/>
                </a:solidFill>
                <a:latin typeface="Times New Roman" pitchFamily="18" charset="0"/>
                <a:cs typeface="Times New Roman" pitchFamily="18" charset="0"/>
              </a:rPr>
              <a:t>"Об образовании в Российской Федерации"</a:t>
            </a:r>
          </a:p>
        </p:txBody>
      </p:sp>
      <p:sp>
        <p:nvSpPr>
          <p:cNvPr id="9219" name="Rectangle 3"/>
          <p:cNvSpPr>
            <a:spLocks noGrp="1" noChangeArrowheads="1"/>
          </p:cNvSpPr>
          <p:nvPr>
            <p:ph type="body" idx="1"/>
          </p:nvPr>
        </p:nvSpPr>
        <p:spPr>
          <a:xfrm>
            <a:off x="457200" y="2786058"/>
            <a:ext cx="8229600" cy="3538542"/>
          </a:xfrm>
        </p:spPr>
        <p:txBody>
          <a:bodyPr/>
          <a:lstStyle/>
          <a:p>
            <a:pPr algn="just">
              <a:lnSpc>
                <a:spcPct val="90000"/>
              </a:lnSpc>
            </a:pPr>
            <a:r>
              <a:rPr lang="ru-RU" altLang="ru-RU" sz="2400" b="1" dirty="0" smtClean="0">
                <a:solidFill>
                  <a:schemeClr val="folHlink"/>
                </a:solidFill>
                <a:latin typeface="Times New Roman" pitchFamily="18" charset="0"/>
                <a:cs typeface="Times New Roman" pitchFamily="18" charset="0"/>
              </a:rPr>
              <a:t>адаптированная образовательная программа</a:t>
            </a:r>
            <a:r>
              <a:rPr lang="ru-RU" altLang="ru-RU" sz="2400" dirty="0" smtClean="0">
                <a:solidFill>
                  <a:srgbClr val="000000"/>
                </a:solidFill>
                <a:latin typeface="Times New Roman" pitchFamily="18" charset="0"/>
                <a:cs typeface="Times New Roman" pitchFamily="18" charset="0"/>
              </a:rPr>
              <a:t> - образовательная программа, адаптированная для обучения лиц с ограниченными возможностями здоровья с учетом особенностей их психофизического развития, </a:t>
            </a:r>
            <a:r>
              <a:rPr lang="ru-RU" altLang="ru-RU" sz="2400" b="1" dirty="0" smtClean="0">
                <a:solidFill>
                  <a:srgbClr val="000000"/>
                </a:solidFill>
                <a:latin typeface="Times New Roman" pitchFamily="18" charset="0"/>
                <a:cs typeface="Times New Roman" pitchFamily="18" charset="0"/>
              </a:rPr>
              <a:t>индивидуальных возможностей и при необходимости обеспечивающая коррекцию нарушений развития и социальную адаптацию указанных лиц;</a:t>
            </a:r>
          </a:p>
          <a:p>
            <a:pPr>
              <a:lnSpc>
                <a:spcPct val="90000"/>
              </a:lnSpc>
            </a:pPr>
            <a:endParaRPr lang="ru-RU" altLang="ru-RU" sz="2400"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fontScale="90000"/>
          </a:bodyPr>
          <a:lstStyle/>
          <a:p>
            <a:pPr eaLnBrk="1" hangingPunct="1"/>
            <a:r>
              <a:rPr lang="ru-RU" altLang="ru-RU" sz="3200" b="1" smtClean="0">
                <a:latin typeface="Times New Roman" pitchFamily="18" charset="0"/>
              </a:rPr>
              <a:t>Статья 34. Основные права обучающихся и меры их социальной поддержки и стимулирования</a:t>
            </a:r>
          </a:p>
        </p:txBody>
      </p:sp>
      <p:sp>
        <p:nvSpPr>
          <p:cNvPr id="10243" name="Rectangle 3"/>
          <p:cNvSpPr>
            <a:spLocks noGrp="1" noChangeArrowheads="1"/>
          </p:cNvSpPr>
          <p:nvPr>
            <p:ph type="body" idx="1"/>
          </p:nvPr>
        </p:nvSpPr>
        <p:spPr>
          <a:xfrm>
            <a:off x="611188" y="2017713"/>
            <a:ext cx="8343900" cy="4114800"/>
          </a:xfrm>
        </p:spPr>
        <p:txBody>
          <a:bodyPr/>
          <a:lstStyle/>
          <a:p>
            <a:pPr algn="just" eaLnBrk="1" hangingPunct="1">
              <a:lnSpc>
                <a:spcPct val="80000"/>
              </a:lnSpc>
            </a:pPr>
            <a:r>
              <a:rPr lang="ru-RU" altLang="ru-RU" sz="2400" smtClean="0"/>
              <a:t>1. Обучающимся предоставляются академические права на:</a:t>
            </a:r>
          </a:p>
          <a:p>
            <a:pPr algn="just" eaLnBrk="1" hangingPunct="1">
              <a:lnSpc>
                <a:spcPct val="80000"/>
              </a:lnSpc>
            </a:pPr>
            <a:r>
              <a:rPr lang="ru-RU" altLang="ru-RU" sz="2400" smtClean="0"/>
              <a:t>…2) предоставление условий для обучения с учетом особенностей </a:t>
            </a:r>
            <a:r>
              <a:rPr lang="ru-RU" altLang="ru-RU" sz="2400" b="1" smtClean="0"/>
              <a:t>их психофизического развития и состояния здоровья</a:t>
            </a:r>
            <a:r>
              <a:rPr lang="ru-RU" altLang="ru-RU" sz="2400" smtClean="0"/>
              <a:t>, в том числе получение социально-педагогической и психологической помощи, </a:t>
            </a:r>
            <a:r>
              <a:rPr lang="ru-RU" altLang="ru-RU" sz="2400" b="1" smtClean="0"/>
              <a:t>бесплатной психолого-медико-педагогической коррекции</a:t>
            </a:r>
            <a:r>
              <a:rPr lang="ru-RU" altLang="ru-RU" sz="2400" smtClean="0"/>
              <a:t>;</a:t>
            </a:r>
          </a:p>
          <a:p>
            <a:pPr algn="just" eaLnBrk="1" hangingPunct="1">
              <a:lnSpc>
                <a:spcPct val="80000"/>
              </a:lnSpc>
            </a:pPr>
            <a:r>
              <a:rPr lang="ru-RU" altLang="ru-RU" sz="2400" smtClean="0"/>
              <a:t>3) </a:t>
            </a:r>
            <a:r>
              <a:rPr lang="ru-RU" altLang="ru-RU" sz="2400" b="1" smtClean="0"/>
              <a:t>обучение по индивидуальному учебному плану</a:t>
            </a:r>
            <a:r>
              <a:rPr lang="ru-RU" altLang="ru-RU" sz="2400" smtClean="0"/>
              <a:t>, в том числе ускоренное обучение, в пределах осваиваемой образовательной программы в порядке, установленном локальными нормативными актами;</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ru-RU" altLang="ru-RU" sz="2400" b="1" smtClean="0">
                <a:latin typeface="Times New Roman" pitchFamily="18" charset="0"/>
              </a:rPr>
              <a:t>Статья 44. Права, обязанности и ответственность в сфере образования родителей (законных представителей) несовершеннолетних обучающихся</a:t>
            </a:r>
          </a:p>
        </p:txBody>
      </p:sp>
      <p:sp>
        <p:nvSpPr>
          <p:cNvPr id="11267" name="Rectangle 3"/>
          <p:cNvSpPr>
            <a:spLocks noGrp="1" noChangeArrowheads="1"/>
          </p:cNvSpPr>
          <p:nvPr>
            <p:ph type="body" idx="1"/>
          </p:nvPr>
        </p:nvSpPr>
        <p:spPr>
          <a:xfrm>
            <a:off x="684213" y="2017713"/>
            <a:ext cx="8270875" cy="4114800"/>
          </a:xfrm>
        </p:spPr>
        <p:txBody>
          <a:bodyPr/>
          <a:lstStyle/>
          <a:p>
            <a:pPr algn="just" eaLnBrk="1" hangingPunct="1">
              <a:lnSpc>
                <a:spcPct val="80000"/>
              </a:lnSpc>
            </a:pPr>
            <a:r>
              <a:rPr lang="ru-RU" altLang="ru-RU" sz="2400" smtClean="0"/>
              <a:t>3. Родители (законные представители) несовершеннолетних обучающихся имеют право:</a:t>
            </a:r>
          </a:p>
          <a:p>
            <a:pPr algn="just" eaLnBrk="1" hangingPunct="1">
              <a:lnSpc>
                <a:spcPct val="80000"/>
              </a:lnSpc>
            </a:pPr>
            <a:r>
              <a:rPr lang="ru-RU" altLang="ru-RU" sz="2400" smtClean="0"/>
              <a:t>…..8) присутствовать при обследовании детей психолого-медико-педагогической комиссией, обсуждении результатов обследования и рекомендаций, полученных по результатам обследования, </a:t>
            </a:r>
            <a:r>
              <a:rPr lang="ru-RU" altLang="ru-RU" sz="2400" b="1" smtClean="0"/>
              <a:t>высказывать свое мнение относительно предлагаемых условий для организации обучения и воспитания</a:t>
            </a:r>
            <a:r>
              <a:rPr lang="ru-RU" altLang="ru-RU" sz="2400" smtClean="0"/>
              <a:t> детей.</a:t>
            </a:r>
          </a:p>
          <a:p>
            <a:pPr algn="just" eaLnBrk="1" hangingPunct="1">
              <a:lnSpc>
                <a:spcPct val="80000"/>
              </a:lnSpc>
            </a:pPr>
            <a:r>
              <a:rPr lang="ru-RU" altLang="ru-RU" sz="2400" smtClean="0"/>
              <a:t>4. Родители (законные представители) несовершеннолетних обучающихся обязаны:</a:t>
            </a:r>
          </a:p>
          <a:p>
            <a:pPr algn="just" eaLnBrk="1" hangingPunct="1">
              <a:lnSpc>
                <a:spcPct val="80000"/>
              </a:lnSpc>
            </a:pPr>
            <a:r>
              <a:rPr lang="ru-RU" altLang="ru-RU" sz="2400" smtClean="0"/>
              <a:t>1) обеспечить получение детьми общего образования;</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ru-RU" altLang="ru-RU" sz="2400" b="1" smtClean="0"/>
              <a:t>Статья 48. Обязанности и ответственность педагогических работников</a:t>
            </a:r>
          </a:p>
        </p:txBody>
      </p:sp>
      <p:sp>
        <p:nvSpPr>
          <p:cNvPr id="12291" name="Rectangle 3"/>
          <p:cNvSpPr>
            <a:spLocks noGrp="1" noChangeArrowheads="1"/>
          </p:cNvSpPr>
          <p:nvPr>
            <p:ph type="body" idx="1"/>
          </p:nvPr>
        </p:nvSpPr>
        <p:spPr/>
        <p:txBody>
          <a:bodyPr/>
          <a:lstStyle/>
          <a:p>
            <a:r>
              <a:rPr lang="ru-RU" altLang="ru-RU" sz="2400" b="1" smtClean="0"/>
              <a:t>1. Педагогические работники обязаны:</a:t>
            </a:r>
          </a:p>
          <a:p>
            <a:r>
              <a:rPr lang="ru-RU" altLang="ru-RU" sz="2800" smtClean="0"/>
              <a:t>6) учитывать особенности психофизического развития обучающихся и состояние их здоровья, </a:t>
            </a:r>
            <a:r>
              <a:rPr lang="ru-RU" altLang="ru-RU" sz="2800" u="sng" smtClean="0"/>
              <a:t>соблюдать специальные условия, необходимые для получения образования лицами с ограниченными возможностями здоровья,</a:t>
            </a:r>
            <a:r>
              <a:rPr lang="ru-RU" altLang="ru-RU" sz="2800" smtClean="0"/>
              <a:t> взаимодействовать при необходимости с медицинскими организациями.</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fontScale="90000"/>
          </a:bodyPr>
          <a:lstStyle/>
          <a:p>
            <a:pPr algn="ctr"/>
            <a:r>
              <a:rPr lang="ru-RU" altLang="ru-RU" sz="2800" b="1" smtClean="0">
                <a:solidFill>
                  <a:srgbClr val="000000"/>
                </a:solidFill>
                <a:latin typeface="Times New Roman" pitchFamily="18" charset="0"/>
                <a:ea typeface="Calibri" pitchFamily="34" charset="0"/>
                <a:cs typeface="Times New Roman" pitchFamily="18" charset="0"/>
              </a:rPr>
              <a:t>Статья 55. Общие требования к приему на обучение в организацию, осуществляющую образовательную деятельность</a:t>
            </a:r>
          </a:p>
        </p:txBody>
      </p:sp>
      <p:sp>
        <p:nvSpPr>
          <p:cNvPr id="13315" name="Rectangle 3"/>
          <p:cNvSpPr>
            <a:spLocks noGrp="1" noChangeArrowheads="1"/>
          </p:cNvSpPr>
          <p:nvPr>
            <p:ph type="body" idx="1"/>
          </p:nvPr>
        </p:nvSpPr>
        <p:spPr>
          <a:xfrm>
            <a:off x="468313" y="2017713"/>
            <a:ext cx="8486775" cy="4579937"/>
          </a:xfrm>
        </p:spPr>
        <p:txBody>
          <a:bodyPr>
            <a:normAutofit lnSpcReduction="10000"/>
          </a:bodyPr>
          <a:lstStyle/>
          <a:p>
            <a:pPr algn="just">
              <a:lnSpc>
                <a:spcPct val="80000"/>
              </a:lnSpc>
            </a:pPr>
            <a:r>
              <a:rPr lang="ru-RU" altLang="ru-RU" sz="2400" smtClean="0"/>
              <a:t>3. Прием на обучение по основным общеобразовательным программам и образовательным программам среднего профессионального образования за счет бюджетных ассигнований федерального бюджета, бюджетов субъектов Российской Федерации и местных бюджетов проводится на общедоступной основе, если иное не предусмотрено настоящим Федеральным законом. </a:t>
            </a:r>
          </a:p>
          <a:p>
            <a:pPr algn="just">
              <a:lnSpc>
                <a:spcPct val="80000"/>
              </a:lnSpc>
              <a:buFont typeface="Wingdings" pitchFamily="2" charset="2"/>
              <a:buNone/>
            </a:pPr>
            <a:endParaRPr lang="ru-RU" altLang="ru-RU" sz="2400" smtClean="0"/>
          </a:p>
          <a:p>
            <a:pPr algn="just">
              <a:lnSpc>
                <a:spcPct val="80000"/>
              </a:lnSpc>
            </a:pPr>
            <a:r>
              <a:rPr lang="ru-RU" altLang="ru-RU" sz="2400" smtClean="0"/>
              <a:t>Дети с ограниченными возможностями здоровья принимаются на обучение </a:t>
            </a:r>
            <a:r>
              <a:rPr lang="ru-RU" altLang="ru-RU" sz="2400" b="1" smtClean="0"/>
              <a:t>по адаптированной основной общеобразовательной программе </a:t>
            </a:r>
            <a:r>
              <a:rPr lang="ru-RU" altLang="ru-RU" sz="2400" smtClean="0"/>
              <a:t>только с согласия родителей (законных представителей) и на основании рекомендаций психолого-медико-педагогической комиссии.</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ru-RU" altLang="ru-RU" sz="3200" b="1" smtClean="0">
                <a:solidFill>
                  <a:srgbClr val="000000"/>
                </a:solidFill>
                <a:latin typeface="Times New Roman" pitchFamily="18" charset="0"/>
                <a:ea typeface="Calibri" pitchFamily="34" charset="0"/>
                <a:cs typeface="Times New Roman" pitchFamily="18" charset="0"/>
              </a:rPr>
              <a:t>Статья 58. Промежуточная аттестация обучающихся</a:t>
            </a:r>
          </a:p>
        </p:txBody>
      </p:sp>
      <p:sp>
        <p:nvSpPr>
          <p:cNvPr id="14339" name="Rectangle 3"/>
          <p:cNvSpPr>
            <a:spLocks noGrp="1" noChangeArrowheads="1"/>
          </p:cNvSpPr>
          <p:nvPr>
            <p:ph type="body" idx="1"/>
          </p:nvPr>
        </p:nvSpPr>
        <p:spPr>
          <a:xfrm>
            <a:off x="0" y="2017713"/>
            <a:ext cx="8955088" cy="4579937"/>
          </a:xfrm>
        </p:spPr>
        <p:txBody>
          <a:bodyPr/>
          <a:lstStyle/>
          <a:p>
            <a:pPr algn="just">
              <a:lnSpc>
                <a:spcPct val="80000"/>
              </a:lnSpc>
              <a:buFont typeface="Wingdings" pitchFamily="2" charset="2"/>
              <a:buNone/>
            </a:pPr>
            <a:r>
              <a:rPr lang="ru-RU" altLang="ru-RU" sz="2400" smtClean="0"/>
              <a:t>   </a:t>
            </a:r>
            <a:r>
              <a:rPr lang="ru-RU" altLang="ru-RU" sz="2800" smtClean="0"/>
              <a:t>9. Обучающиеся в образовательной организации по образовательным программам начального общего, основного общего и среднего общего образования, не ликвидировавшие в установленные сроки </a:t>
            </a:r>
            <a:r>
              <a:rPr lang="ru-RU" altLang="ru-RU" sz="2800" b="1" smtClean="0"/>
              <a:t>академической задолженности</a:t>
            </a:r>
            <a:r>
              <a:rPr lang="ru-RU" altLang="ru-RU" sz="2800" smtClean="0"/>
              <a:t> с момента ее образования, по усмотрению их родителей (законных представителей) оставляются на </a:t>
            </a:r>
            <a:r>
              <a:rPr lang="ru-RU" altLang="ru-RU" sz="2800" b="1" smtClean="0"/>
              <a:t>повторное обучение</a:t>
            </a:r>
            <a:r>
              <a:rPr lang="ru-RU" altLang="ru-RU" sz="2800" smtClean="0"/>
              <a:t>, переводятся на обучение </a:t>
            </a:r>
            <a:r>
              <a:rPr lang="ru-RU" altLang="ru-RU" sz="2800" b="1" smtClean="0"/>
              <a:t>по адаптированным образовательным программам </a:t>
            </a:r>
            <a:r>
              <a:rPr lang="ru-RU" altLang="ru-RU" sz="2800" smtClean="0"/>
              <a:t>в соответствии с рекомендациями психолого-медико-педагогической комиссии либо на обучение по индивидуальному учебному плану.</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Современные тенденции</a:t>
            </a:r>
            <a:endParaRPr lang="ru-RU" dirty="0"/>
          </a:p>
        </p:txBody>
      </p:sp>
      <p:sp>
        <p:nvSpPr>
          <p:cNvPr id="3" name="Содержимое 2"/>
          <p:cNvSpPr>
            <a:spLocks noGrp="1"/>
          </p:cNvSpPr>
          <p:nvPr>
            <p:ph idx="1"/>
          </p:nvPr>
        </p:nvSpPr>
        <p:spPr/>
        <p:txBody>
          <a:bodyPr/>
          <a:lstStyle/>
          <a:p>
            <a:r>
              <a:rPr lang="ru-RU" dirty="0" smtClean="0"/>
              <a:t>1) Рост в системе образования доли детей с тяжёлыми комплексными нарушениями, нуждающихся в создании максимально развёрнутой системы специальных условий обучения;</a:t>
            </a:r>
          </a:p>
          <a:p>
            <a:r>
              <a:rPr lang="ru-RU" dirty="0" smtClean="0"/>
              <a:t>2) увеличение доли детей с ОВЗ, достигающим к началу школьного обучения близкого к возрастной норме уровня развития, что ранее наблюдалось в единичных случаях, а потому считалось исключительным</a:t>
            </a:r>
            <a:endParaRPr lang="ru-RU"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ru-RU" altLang="ru-RU" sz="2800" b="1" smtClean="0">
                <a:latin typeface="Times New Roman" pitchFamily="18" charset="0"/>
              </a:rPr>
              <a:t>Статья 60. Документы об образовании и (или) о квалификации. Документы об обучении</a:t>
            </a:r>
          </a:p>
        </p:txBody>
      </p:sp>
      <p:sp>
        <p:nvSpPr>
          <p:cNvPr id="15363" name="Rectangle 3"/>
          <p:cNvSpPr>
            <a:spLocks noGrp="1" noChangeArrowheads="1"/>
          </p:cNvSpPr>
          <p:nvPr>
            <p:ph type="body" idx="1"/>
          </p:nvPr>
        </p:nvSpPr>
        <p:spPr>
          <a:xfrm>
            <a:off x="0" y="2017713"/>
            <a:ext cx="8955088" cy="4651375"/>
          </a:xfrm>
        </p:spPr>
        <p:txBody>
          <a:bodyPr>
            <a:normAutofit lnSpcReduction="10000"/>
          </a:bodyPr>
          <a:lstStyle/>
          <a:p>
            <a:pPr algn="just">
              <a:lnSpc>
                <a:spcPct val="90000"/>
              </a:lnSpc>
            </a:pPr>
            <a:r>
              <a:rPr lang="ru-RU" altLang="ru-RU" sz="2800" smtClean="0"/>
              <a:t>13. Лицам с ограниченными возможностями здоровья (с различными формами </a:t>
            </a:r>
            <a:r>
              <a:rPr lang="ru-RU" altLang="ru-RU" sz="2800" b="1" smtClean="0"/>
              <a:t>умственной отсталости</a:t>
            </a:r>
            <a:r>
              <a:rPr lang="ru-RU" altLang="ru-RU" sz="2800" smtClean="0"/>
              <a:t>), не имеющим основного общего и среднего общего образования и обучавшимся </a:t>
            </a:r>
            <a:r>
              <a:rPr lang="ru-RU" altLang="ru-RU" sz="2800" b="1" smtClean="0"/>
              <a:t>по адаптированным основным общеобразовательным программам</a:t>
            </a:r>
            <a:r>
              <a:rPr lang="ru-RU" altLang="ru-RU" sz="2800" smtClean="0"/>
              <a:t>, выдается свидетельство об обучении по образцу и в порядке, которые устанавливаются федеральным органом исполнительной власти, осуществляющим функции по выработке государственной политики и нормативно-правовому регулированию в сфере образования.</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fontScale="90000"/>
          </a:bodyPr>
          <a:lstStyle/>
          <a:p>
            <a:r>
              <a:rPr lang="ru-RU" altLang="ru-RU" sz="2800" b="1" smtClean="0">
                <a:latin typeface="Times New Roman" pitchFamily="18" charset="0"/>
              </a:rPr>
              <a:t>Статья 79. Организация получения образования обучающимися с ограниченными возможностями здоровья</a:t>
            </a:r>
          </a:p>
        </p:txBody>
      </p:sp>
      <p:sp>
        <p:nvSpPr>
          <p:cNvPr id="16387" name="Rectangle 3"/>
          <p:cNvSpPr>
            <a:spLocks noGrp="1" noChangeArrowheads="1"/>
          </p:cNvSpPr>
          <p:nvPr>
            <p:ph type="body" idx="1"/>
          </p:nvPr>
        </p:nvSpPr>
        <p:spPr>
          <a:xfrm>
            <a:off x="179388" y="2017713"/>
            <a:ext cx="8775700" cy="4579937"/>
          </a:xfrm>
        </p:spPr>
        <p:txBody>
          <a:bodyPr/>
          <a:lstStyle/>
          <a:p>
            <a:pPr algn="just">
              <a:lnSpc>
                <a:spcPct val="80000"/>
              </a:lnSpc>
            </a:pPr>
            <a:endParaRPr lang="ru-RU" altLang="ru-RU" sz="2400" smtClean="0"/>
          </a:p>
          <a:p>
            <a:pPr algn="just">
              <a:lnSpc>
                <a:spcPct val="80000"/>
              </a:lnSpc>
            </a:pPr>
            <a:r>
              <a:rPr lang="ru-RU" altLang="ru-RU" sz="2400" smtClean="0"/>
              <a:t>1. Содержание образования и условия организации обучения и воспитания обучающихся с ограниченными возможностями здоровья определяются </a:t>
            </a:r>
            <a:r>
              <a:rPr lang="ru-RU" altLang="ru-RU" sz="2400" b="1" smtClean="0"/>
              <a:t>адаптированной образовательной программой</a:t>
            </a:r>
            <a:r>
              <a:rPr lang="ru-RU" altLang="ru-RU" sz="2400" smtClean="0"/>
              <a:t>, а для инвалидов также в соответствии с индивидуальной программой реабилитации инвалида.</a:t>
            </a:r>
          </a:p>
          <a:p>
            <a:pPr algn="just">
              <a:lnSpc>
                <a:spcPct val="80000"/>
              </a:lnSpc>
            </a:pPr>
            <a:r>
              <a:rPr lang="ru-RU" altLang="ru-RU" sz="2400" smtClean="0"/>
              <a:t>2. Общее образование обучающихся с ограниченными возможностями здоровья осуществляется в организациях, осуществляющих образовательную деятельность </a:t>
            </a:r>
            <a:r>
              <a:rPr lang="ru-RU" altLang="ru-RU" sz="2400" b="1" smtClean="0"/>
              <a:t>по адаптированным основным общеобразовательным программам</a:t>
            </a:r>
            <a:r>
              <a:rPr lang="ru-RU" altLang="ru-RU" sz="2400" smtClean="0"/>
              <a:t>. В таких организациях создаются специальные условия для получения образования указанными обучающимися.</a:t>
            </a:r>
          </a:p>
          <a:p>
            <a:pPr>
              <a:lnSpc>
                <a:spcPct val="80000"/>
              </a:lnSpc>
              <a:buFont typeface="Wingdings" pitchFamily="2" charset="2"/>
              <a:buNone/>
            </a:pPr>
            <a:endParaRPr lang="ru-RU" altLang="ru-RU" sz="200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Заголовок 1"/>
          <p:cNvSpPr>
            <a:spLocks noGrp="1"/>
          </p:cNvSpPr>
          <p:nvPr>
            <p:ph type="title"/>
          </p:nvPr>
        </p:nvSpPr>
        <p:spPr/>
        <p:txBody>
          <a:bodyPr>
            <a:normAutofit fontScale="90000"/>
          </a:bodyPr>
          <a:lstStyle/>
          <a:p>
            <a:r>
              <a:rPr lang="ru-RU" altLang="ru-RU" sz="2800" b="1" smtClean="0">
                <a:solidFill>
                  <a:srgbClr val="333399"/>
                </a:solidFill>
                <a:latin typeface="Times New Roman" pitchFamily="18" charset="0"/>
              </a:rPr>
              <a:t>Статья 79. Организация получения образования обучающимися с ограниченными возможностями здоровья</a:t>
            </a:r>
            <a:endParaRPr lang="ru-RU" altLang="ru-RU" smtClean="0"/>
          </a:p>
        </p:txBody>
      </p:sp>
      <p:sp>
        <p:nvSpPr>
          <p:cNvPr id="17411" name="Объект 2"/>
          <p:cNvSpPr>
            <a:spLocks noGrp="1"/>
          </p:cNvSpPr>
          <p:nvPr>
            <p:ph idx="1"/>
          </p:nvPr>
        </p:nvSpPr>
        <p:spPr>
          <a:xfrm>
            <a:off x="179388" y="2017713"/>
            <a:ext cx="8775700" cy="4364037"/>
          </a:xfrm>
        </p:spPr>
        <p:txBody>
          <a:bodyPr/>
          <a:lstStyle/>
          <a:p>
            <a:pPr algn="just">
              <a:lnSpc>
                <a:spcPct val="80000"/>
              </a:lnSpc>
              <a:buClr>
                <a:srgbClr val="3333CC"/>
              </a:buClr>
            </a:pPr>
            <a:endParaRPr lang="ru-RU" altLang="ru-RU" sz="2000" smtClean="0">
              <a:solidFill>
                <a:srgbClr val="000000"/>
              </a:solidFill>
            </a:endParaRPr>
          </a:p>
          <a:p>
            <a:pPr algn="just">
              <a:lnSpc>
                <a:spcPct val="80000"/>
              </a:lnSpc>
              <a:buClr>
                <a:srgbClr val="3333CC"/>
              </a:buClr>
            </a:pPr>
            <a:r>
              <a:rPr lang="ru-RU" altLang="ru-RU" sz="2000" smtClean="0">
                <a:solidFill>
                  <a:srgbClr val="000000"/>
                </a:solidFill>
              </a:rPr>
              <a:t>5. Отдельные организации, осуществляющие образовательную деятельность </a:t>
            </a:r>
            <a:r>
              <a:rPr lang="ru-RU" altLang="ru-RU" sz="2000" b="1" smtClean="0">
                <a:solidFill>
                  <a:srgbClr val="000000"/>
                </a:solidFill>
              </a:rPr>
              <a:t>по адаптированным основным общеобразовательным программам</a:t>
            </a:r>
            <a:r>
              <a:rPr lang="ru-RU" altLang="ru-RU" sz="2000" smtClean="0">
                <a:solidFill>
                  <a:srgbClr val="000000"/>
                </a:solidFill>
              </a:rPr>
              <a:t>, создаются органами государственной власти субъектов Российской Федерации для </a:t>
            </a:r>
            <a:r>
              <a:rPr lang="ru-RU" altLang="ru-RU" sz="2000" b="1" smtClean="0">
                <a:solidFill>
                  <a:srgbClr val="000000"/>
                </a:solidFill>
              </a:rPr>
              <a:t>глухих, слабослышащих, позднооглохших, слепых, слабовидящих, с тяжелыми нарушениями речи, с нарушениями опорно-двигательного аппарата, с задержкой психического развития, с умственной отсталостью, с расстройствами аутистического спектра, со сложными дефектами и других обучающихся с ограниченными возможностями здоровья</a:t>
            </a:r>
            <a:r>
              <a:rPr lang="ru-RU" altLang="ru-RU" sz="2000" smtClean="0">
                <a:solidFill>
                  <a:srgbClr val="000000"/>
                </a:solidFill>
              </a:rPr>
              <a:t>.</a:t>
            </a:r>
          </a:p>
          <a:p>
            <a:pPr algn="just">
              <a:lnSpc>
                <a:spcPct val="80000"/>
              </a:lnSpc>
              <a:buClr>
                <a:srgbClr val="3333CC"/>
              </a:buClr>
            </a:pPr>
            <a:r>
              <a:rPr lang="ru-RU" altLang="ru-RU" sz="2000" smtClean="0">
                <a:solidFill>
                  <a:srgbClr val="000000"/>
                </a:solidFill>
              </a:rPr>
              <a:t>8. Профессиональное обучение и профессиональное образование обучающихся с ограниченными возможностями здоровья осуществляются на основе </a:t>
            </a:r>
            <a:r>
              <a:rPr lang="ru-RU" altLang="ru-RU" sz="2000" b="1" smtClean="0">
                <a:solidFill>
                  <a:srgbClr val="000000"/>
                </a:solidFill>
              </a:rPr>
              <a:t>образовательных программ, адаптированных при необходимости для обучения указанных обучающихся</a:t>
            </a:r>
            <a:r>
              <a:rPr lang="ru-RU" altLang="ru-RU" sz="2000" smtClean="0">
                <a:solidFill>
                  <a:srgbClr val="000000"/>
                </a:solidFill>
              </a:rPr>
              <a:t>.</a:t>
            </a:r>
          </a:p>
          <a:p>
            <a:endParaRPr lang="ru-RU" altLang="ru-RU"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Заголовок 1"/>
          <p:cNvSpPr>
            <a:spLocks noGrp="1"/>
          </p:cNvSpPr>
          <p:nvPr>
            <p:ph type="title"/>
          </p:nvPr>
        </p:nvSpPr>
        <p:spPr/>
        <p:txBody>
          <a:bodyPr>
            <a:normAutofit fontScale="90000"/>
          </a:bodyPr>
          <a:lstStyle/>
          <a:p>
            <a:r>
              <a:rPr lang="ru-RU" altLang="ru-RU" sz="2800" b="1" smtClean="0">
                <a:solidFill>
                  <a:srgbClr val="333399"/>
                </a:solidFill>
                <a:latin typeface="Times New Roman" pitchFamily="18" charset="0"/>
              </a:rPr>
              <a:t>Статья 79. Организация получения образования обучающимися с ограниченными возможностями здоровья</a:t>
            </a:r>
            <a:endParaRPr lang="ru-RU" altLang="ru-RU" smtClean="0"/>
          </a:p>
        </p:txBody>
      </p:sp>
      <p:sp>
        <p:nvSpPr>
          <p:cNvPr id="17411" name="Объект 2"/>
          <p:cNvSpPr>
            <a:spLocks noGrp="1"/>
          </p:cNvSpPr>
          <p:nvPr>
            <p:ph idx="1"/>
          </p:nvPr>
        </p:nvSpPr>
        <p:spPr>
          <a:xfrm>
            <a:off x="179388" y="2017713"/>
            <a:ext cx="8775700" cy="4364037"/>
          </a:xfrm>
        </p:spPr>
        <p:txBody>
          <a:bodyPr/>
          <a:lstStyle/>
          <a:p>
            <a:pPr algn="just">
              <a:lnSpc>
                <a:spcPct val="80000"/>
              </a:lnSpc>
              <a:buClr>
                <a:srgbClr val="3333CC"/>
              </a:buClr>
            </a:pPr>
            <a:endParaRPr lang="ru-RU" altLang="ru-RU" sz="2000" smtClean="0">
              <a:solidFill>
                <a:srgbClr val="000000"/>
              </a:solidFill>
            </a:endParaRPr>
          </a:p>
          <a:p>
            <a:pPr algn="just">
              <a:lnSpc>
                <a:spcPct val="80000"/>
              </a:lnSpc>
              <a:buClr>
                <a:srgbClr val="3333CC"/>
              </a:buClr>
            </a:pPr>
            <a:r>
              <a:rPr lang="ru-RU" altLang="ru-RU" sz="2000" smtClean="0">
                <a:solidFill>
                  <a:srgbClr val="000000"/>
                </a:solidFill>
              </a:rPr>
              <a:t>5. Отдельные организации, осуществляющие образовательную деятельность </a:t>
            </a:r>
            <a:r>
              <a:rPr lang="ru-RU" altLang="ru-RU" sz="2000" b="1" smtClean="0">
                <a:solidFill>
                  <a:srgbClr val="000000"/>
                </a:solidFill>
              </a:rPr>
              <a:t>по адаптированным основным общеобразовательным программам</a:t>
            </a:r>
            <a:r>
              <a:rPr lang="ru-RU" altLang="ru-RU" sz="2000" smtClean="0">
                <a:solidFill>
                  <a:srgbClr val="000000"/>
                </a:solidFill>
              </a:rPr>
              <a:t>, создаются органами государственной власти субъектов Российской Федерации для </a:t>
            </a:r>
            <a:r>
              <a:rPr lang="ru-RU" altLang="ru-RU" sz="2000" b="1" smtClean="0">
                <a:solidFill>
                  <a:srgbClr val="000000"/>
                </a:solidFill>
              </a:rPr>
              <a:t>глухих, слабослышащих, позднооглохших, слепых, слабовидящих, с тяжелыми нарушениями речи, с нарушениями опорно-двигательного аппарата, с задержкой психического развития, с умственной отсталостью, с расстройствами аутистического спектра, со сложными дефектами и других обучающихся с ограниченными возможностями здоровья</a:t>
            </a:r>
            <a:r>
              <a:rPr lang="ru-RU" altLang="ru-RU" sz="2000" smtClean="0">
                <a:solidFill>
                  <a:srgbClr val="000000"/>
                </a:solidFill>
              </a:rPr>
              <a:t>.</a:t>
            </a:r>
          </a:p>
          <a:p>
            <a:pPr algn="just">
              <a:lnSpc>
                <a:spcPct val="80000"/>
              </a:lnSpc>
              <a:buClr>
                <a:srgbClr val="3333CC"/>
              </a:buClr>
            </a:pPr>
            <a:r>
              <a:rPr lang="ru-RU" altLang="ru-RU" sz="2000" smtClean="0">
                <a:solidFill>
                  <a:srgbClr val="000000"/>
                </a:solidFill>
              </a:rPr>
              <a:t>8. Профессиональное обучение и профессиональное образование обучающихся с ограниченными возможностями здоровья осуществляются на основе </a:t>
            </a:r>
            <a:r>
              <a:rPr lang="ru-RU" altLang="ru-RU" sz="2000" b="1" smtClean="0">
                <a:solidFill>
                  <a:srgbClr val="000000"/>
                </a:solidFill>
              </a:rPr>
              <a:t>образовательных программ, адаптированных при необходимости для обучения указанных обучающихся</a:t>
            </a:r>
            <a:r>
              <a:rPr lang="ru-RU" altLang="ru-RU" sz="2000" smtClean="0">
                <a:solidFill>
                  <a:srgbClr val="000000"/>
                </a:solidFill>
              </a:rPr>
              <a:t>.</a:t>
            </a:r>
          </a:p>
          <a:p>
            <a:endParaRPr lang="ru-RU" altLang="ru-RU"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p:txBody>
          <a:bodyPr>
            <a:normAutofit fontScale="90000"/>
          </a:bodyPr>
          <a:lstStyle/>
          <a:p>
            <a:pPr eaLnBrk="1" hangingPunct="1"/>
            <a:r>
              <a:rPr lang="ru-RU" altLang="ru-RU" sz="2800" b="1" smtClean="0">
                <a:latin typeface="Times New Roman" pitchFamily="18" charset="0"/>
              </a:rPr>
              <a:t>Статья 79. Организация получения образования обучающимися с ограниченными возможностями здоровья</a:t>
            </a:r>
          </a:p>
        </p:txBody>
      </p:sp>
      <p:sp>
        <p:nvSpPr>
          <p:cNvPr id="18435" name="Rectangle 3"/>
          <p:cNvSpPr>
            <a:spLocks noGrp="1" noChangeArrowheads="1"/>
          </p:cNvSpPr>
          <p:nvPr>
            <p:ph type="body" idx="4294967295"/>
          </p:nvPr>
        </p:nvSpPr>
        <p:spPr>
          <a:xfrm>
            <a:off x="179388" y="1628775"/>
            <a:ext cx="8775700" cy="5040313"/>
          </a:xfrm>
        </p:spPr>
        <p:txBody>
          <a:bodyPr lIns="72000" tIns="72000" bIns="72000"/>
          <a:lstStyle/>
          <a:p>
            <a:pPr eaLnBrk="1" hangingPunct="1">
              <a:lnSpc>
                <a:spcPct val="80000"/>
              </a:lnSpc>
            </a:pPr>
            <a:endParaRPr lang="ru-RU" altLang="ru-RU" sz="2000" smtClean="0">
              <a:latin typeface="Times New Roman" pitchFamily="18" charset="0"/>
            </a:endParaRPr>
          </a:p>
          <a:p>
            <a:pPr algn="just" eaLnBrk="1" hangingPunct="1">
              <a:spcAft>
                <a:spcPts val="600"/>
              </a:spcAft>
            </a:pPr>
            <a:r>
              <a:rPr lang="ru-RU" altLang="ru-RU" sz="2000" smtClean="0">
                <a:latin typeface="Times New Roman" pitchFamily="18" charset="0"/>
              </a:rPr>
              <a:t>3. Под специальными условиями для получения образования обучающимися с ограниченными возможностями здоровья в настоящем Федеральном законе понимаются условия обучения, воспитания и развития таких обучающихся, </a:t>
            </a:r>
            <a:r>
              <a:rPr lang="ru-RU" altLang="ru-RU" sz="2000" b="1" smtClean="0">
                <a:latin typeface="Times New Roman" pitchFamily="18" charset="0"/>
              </a:rPr>
              <a:t>включающие в себя использование специальных образовательных программ и методов обучения и воспитания, специальных учебников, учебных пособий и дидактических материалов, специальных технических средств обучения коллективного и индивидуального пользования, предоставление услуг ассистента (помощника), оказывающего обучающимся необходимую техническую помощь, проведение групповых и индивидуальных коррекционных занятий, обеспечение доступа в здания организаций, осуществляющих образовательную деятельность, и другие</a:t>
            </a:r>
            <a:r>
              <a:rPr lang="ru-RU" altLang="ru-RU" sz="2000" smtClean="0">
                <a:latin typeface="Times New Roman" pitchFamily="18" charset="0"/>
              </a:rPr>
              <a:t> условия, без которых невозможно или затруднено освоение образовательных программ обучающимися с ограниченными возможностями здоровья.</a:t>
            </a:r>
          </a:p>
          <a:p>
            <a:pPr eaLnBrk="1" hangingPunct="1">
              <a:lnSpc>
                <a:spcPct val="80000"/>
              </a:lnSpc>
            </a:pPr>
            <a:endParaRPr lang="ru-RU" altLang="ru-RU" sz="2000" smtClean="0">
              <a:latin typeface="Times New Roman"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258888" y="214313"/>
            <a:ext cx="7685087" cy="1343025"/>
          </a:xfrm>
        </p:spPr>
        <p:txBody>
          <a:bodyPr/>
          <a:lstStyle/>
          <a:p>
            <a:pPr eaLnBrk="1" hangingPunct="1"/>
            <a:r>
              <a:rPr lang="ru-RU" altLang="ru-RU" sz="2400" b="1" smtClean="0">
                <a:latin typeface="Times New Roman" pitchFamily="18" charset="0"/>
              </a:rPr>
              <a:t>Статья 79. Организация получения образования обучающимися с ограниченными возможностями здоровья</a:t>
            </a:r>
          </a:p>
        </p:txBody>
      </p:sp>
      <p:sp>
        <p:nvSpPr>
          <p:cNvPr id="19459" name="Rectangle 3"/>
          <p:cNvSpPr>
            <a:spLocks noGrp="1" noChangeArrowheads="1"/>
          </p:cNvSpPr>
          <p:nvPr>
            <p:ph type="body" idx="1"/>
          </p:nvPr>
        </p:nvSpPr>
        <p:spPr>
          <a:xfrm>
            <a:off x="323850" y="1484313"/>
            <a:ext cx="8631238" cy="4968875"/>
          </a:xfrm>
        </p:spPr>
        <p:txBody>
          <a:bodyPr/>
          <a:lstStyle/>
          <a:p>
            <a:pPr eaLnBrk="1" hangingPunct="1">
              <a:lnSpc>
                <a:spcPct val="80000"/>
              </a:lnSpc>
            </a:pPr>
            <a:endParaRPr lang="ru-RU" altLang="ru-RU" sz="2000" smtClean="0">
              <a:latin typeface="Times New Roman" pitchFamily="18" charset="0"/>
            </a:endParaRPr>
          </a:p>
          <a:p>
            <a:pPr algn="just" eaLnBrk="1" hangingPunct="1">
              <a:lnSpc>
                <a:spcPct val="80000"/>
              </a:lnSpc>
            </a:pPr>
            <a:endParaRPr lang="ru-RU" altLang="ru-RU" sz="2400" smtClean="0">
              <a:latin typeface="Times New Roman" pitchFamily="18" charset="0"/>
            </a:endParaRPr>
          </a:p>
          <a:p>
            <a:pPr algn="just" eaLnBrk="1" hangingPunct="1">
              <a:lnSpc>
                <a:spcPct val="80000"/>
              </a:lnSpc>
            </a:pPr>
            <a:r>
              <a:rPr lang="ru-RU" altLang="ru-RU" sz="2400" smtClean="0">
                <a:latin typeface="Times New Roman" pitchFamily="18" charset="0"/>
              </a:rPr>
              <a:t>11. При получении образования обучающимся с ограниченными возможностями здоровья предоставляются бесплатно специальные учебники и учебные пособия, иная учебная </a:t>
            </a:r>
            <a:r>
              <a:rPr lang="ru-RU" altLang="ru-RU" sz="2400" b="1" smtClean="0">
                <a:latin typeface="Times New Roman" pitchFamily="18" charset="0"/>
              </a:rPr>
              <a:t>литература, а также услуги сурдопереводчиков и тифлосурдопереводчиков</a:t>
            </a:r>
            <a:r>
              <a:rPr lang="ru-RU" altLang="ru-RU" sz="2400" smtClean="0">
                <a:latin typeface="Times New Roman" pitchFamily="18" charset="0"/>
              </a:rPr>
              <a:t>. Указанная мера социальной поддержки является расходным обязательством субъекта Российской Федерации в отношении таких обучающихся, за исключением обучающихся за счет бюджетных ассигнований федерального бюджета. Для инвалидов, обучающихся за счет бюджетных ассигнований федерального бюджета, обеспечение этих мер социальной поддержки является расходным обязательством Российской Федерации.</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fontScale="90000"/>
          </a:bodyPr>
          <a:lstStyle/>
          <a:p>
            <a:r>
              <a:rPr lang="ru-RU" altLang="ru-RU" sz="2800" b="1" smtClean="0">
                <a:latin typeface="Times New Roman" pitchFamily="18" charset="0"/>
              </a:rPr>
              <a:t>Статья 79. Организация получения образования обучающимися с ограниченными возможностями здоровья</a:t>
            </a:r>
          </a:p>
        </p:txBody>
      </p:sp>
      <p:sp>
        <p:nvSpPr>
          <p:cNvPr id="20483" name="Rectangle 3"/>
          <p:cNvSpPr>
            <a:spLocks noGrp="1" noChangeArrowheads="1"/>
          </p:cNvSpPr>
          <p:nvPr>
            <p:ph type="body" idx="1"/>
          </p:nvPr>
        </p:nvSpPr>
        <p:spPr>
          <a:xfrm>
            <a:off x="323850" y="2420938"/>
            <a:ext cx="8631238" cy="3711575"/>
          </a:xfrm>
        </p:spPr>
        <p:txBody>
          <a:bodyPr/>
          <a:lstStyle/>
          <a:p>
            <a:pPr algn="just" eaLnBrk="1" hangingPunct="1">
              <a:lnSpc>
                <a:spcPct val="90000"/>
              </a:lnSpc>
            </a:pPr>
            <a:r>
              <a:rPr lang="ru-RU" altLang="ru-RU" sz="2400" smtClean="0">
                <a:latin typeface="Times New Roman" pitchFamily="18" charset="0"/>
              </a:rPr>
              <a:t>12. Государство в лице уполномоченных им органов государственной власти Российской Федерации и органов государственной власти субъектов Российской Федерации </a:t>
            </a:r>
            <a:r>
              <a:rPr lang="ru-RU" altLang="ru-RU" sz="2400" b="1" smtClean="0">
                <a:latin typeface="Times New Roman" pitchFamily="18" charset="0"/>
              </a:rPr>
              <a:t>обеспечивает подготовку педагогических работников, владеющих специальными педагогическими подходами и методами обучения и воспитания обучающихся с ограниченными возможностями здоровья</a:t>
            </a:r>
            <a:r>
              <a:rPr lang="ru-RU" altLang="ru-RU" sz="2400" smtClean="0">
                <a:latin typeface="Times New Roman" pitchFamily="18" charset="0"/>
              </a:rPr>
              <a:t>, и содействует привлечению таких работников в организации, осуществляющие образовательную деятельность.</a:t>
            </a:r>
          </a:p>
          <a:p>
            <a:pPr>
              <a:lnSpc>
                <a:spcPct val="90000"/>
              </a:lnSpc>
            </a:pPr>
            <a:endParaRPr lang="ru-RU" altLang="ru-RU" sz="240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ru-RU" altLang="ru-RU" smtClean="0"/>
              <a:t>Комментарии к ФЗ №273</a:t>
            </a:r>
          </a:p>
        </p:txBody>
      </p:sp>
      <p:sp>
        <p:nvSpPr>
          <p:cNvPr id="21507" name="Rectangle 3"/>
          <p:cNvSpPr>
            <a:spLocks noGrp="1" noChangeArrowheads="1"/>
          </p:cNvSpPr>
          <p:nvPr>
            <p:ph type="body" idx="1"/>
          </p:nvPr>
        </p:nvSpPr>
        <p:spPr/>
        <p:txBody>
          <a:bodyPr/>
          <a:lstStyle/>
          <a:p>
            <a:pPr algn="just">
              <a:lnSpc>
                <a:spcPct val="80000"/>
              </a:lnSpc>
              <a:defRPr/>
            </a:pPr>
            <a:r>
              <a:rPr lang="ru-RU" altLang="ru-RU" sz="1800" b="1" i="1" dirty="0" smtClean="0"/>
              <a:t>Адаптированная образовательная программа</a:t>
            </a:r>
            <a:r>
              <a:rPr lang="ru-RU" altLang="ru-RU" sz="1800" b="1" dirty="0" smtClean="0"/>
              <a:t> </a:t>
            </a:r>
            <a:r>
              <a:rPr lang="ru-RU" altLang="ru-RU" sz="1800" dirty="0" smtClean="0"/>
              <a:t>– это образовательная программа, адаптированная для обучения ребенка с ОВЗ (в том числе с инвалидностью),</a:t>
            </a:r>
            <a:r>
              <a:rPr lang="ru-RU" altLang="ru-RU" sz="1800" b="1" dirty="0" smtClean="0"/>
              <a:t> </a:t>
            </a:r>
            <a:r>
              <a:rPr lang="ru-RU" altLang="ru-RU" sz="1800" dirty="0" smtClean="0"/>
              <a:t>разрабатывается</a:t>
            </a:r>
          </a:p>
          <a:p>
            <a:pPr algn="just">
              <a:lnSpc>
                <a:spcPct val="80000"/>
              </a:lnSpc>
              <a:defRPr/>
            </a:pPr>
            <a:r>
              <a:rPr lang="ru-RU" altLang="ru-RU" sz="1800" dirty="0" smtClean="0"/>
              <a:t> на базе основной общеобразовательной программы,</a:t>
            </a:r>
          </a:p>
          <a:p>
            <a:pPr algn="just">
              <a:lnSpc>
                <a:spcPct val="80000"/>
              </a:lnSpc>
              <a:defRPr/>
            </a:pPr>
            <a:r>
              <a:rPr lang="ru-RU" altLang="ru-RU" sz="1800" dirty="0" smtClean="0"/>
              <a:t> с учетом примерной адаптированной основной общеобразовательной программы </a:t>
            </a:r>
          </a:p>
          <a:p>
            <a:pPr algn="just">
              <a:lnSpc>
                <a:spcPct val="80000"/>
              </a:lnSpc>
              <a:defRPr/>
            </a:pPr>
            <a:r>
              <a:rPr lang="ru-RU" altLang="ru-RU" sz="1800" dirty="0" smtClean="0"/>
              <a:t>в соответствии с  психофизическими особенностями и особыми образовательными потребностями категории лиц с ОВЗ, к которой относится ребенок.</a:t>
            </a:r>
          </a:p>
          <a:p>
            <a:pPr marL="0" indent="0" algn="just">
              <a:lnSpc>
                <a:spcPct val="80000"/>
              </a:lnSpc>
              <a:buFont typeface="Wingdings" pitchFamily="2" charset="2"/>
              <a:buNone/>
              <a:defRPr/>
            </a:pPr>
            <a:r>
              <a:rPr lang="ru-RU" altLang="ru-RU" sz="1800" dirty="0" err="1" smtClean="0"/>
              <a:t>Адаптациия</a:t>
            </a:r>
            <a:r>
              <a:rPr lang="ru-RU" altLang="ru-RU" sz="1800" dirty="0" smtClean="0"/>
              <a:t> и модификация:</a:t>
            </a:r>
          </a:p>
          <a:p>
            <a:pPr marL="0" indent="0" algn="just">
              <a:lnSpc>
                <a:spcPct val="80000"/>
              </a:lnSpc>
              <a:buFont typeface="Wingdings" pitchFamily="2" charset="2"/>
              <a:buNone/>
              <a:defRPr/>
            </a:pPr>
            <a:r>
              <a:rPr lang="ru-RU" altLang="ru-RU" sz="1800" dirty="0" smtClean="0"/>
              <a:t>программ учебных предметов; учебники и рабочие тетради; электронные средства и формы организации обучения; формы организации учебного процесса; способы учебной работы (способы организации коллективной учебной деятельности, способы коммуникации, способы предъявления и выполнения заданий, способы работы с текстовыми материалами, формы и способы контроля и оценки знаний, компетенций и мн. др.).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fontScale="90000"/>
          </a:bodyPr>
          <a:lstStyle/>
          <a:p>
            <a:pPr eaLnBrk="1" hangingPunct="1"/>
            <a:r>
              <a:rPr lang="ru-RU" altLang="ru-RU" sz="2800" smtClean="0"/>
              <a:t/>
            </a:r>
            <a:br>
              <a:rPr lang="ru-RU" altLang="ru-RU" sz="2800" smtClean="0"/>
            </a:br>
            <a:r>
              <a:rPr lang="ru-RU" altLang="ru-RU" sz="2800" smtClean="0"/>
              <a:t/>
            </a:r>
            <a:br>
              <a:rPr lang="ru-RU" altLang="ru-RU" sz="2800" smtClean="0"/>
            </a:br>
            <a:r>
              <a:rPr lang="ru-RU" altLang="ru-RU" sz="2800" smtClean="0"/>
              <a:t/>
            </a:r>
            <a:br>
              <a:rPr lang="ru-RU" altLang="ru-RU" sz="2800" smtClean="0"/>
            </a:br>
            <a:r>
              <a:rPr lang="ru-RU" altLang="ru-RU" sz="2800" smtClean="0"/>
              <a:t/>
            </a:r>
            <a:br>
              <a:rPr lang="ru-RU" altLang="ru-RU" sz="2800" smtClean="0"/>
            </a:br>
            <a:r>
              <a:rPr lang="ru-RU" altLang="ru-RU" sz="2800" smtClean="0"/>
              <a:t/>
            </a:r>
            <a:br>
              <a:rPr lang="ru-RU" altLang="ru-RU" sz="2800" smtClean="0"/>
            </a:br>
            <a:r>
              <a:rPr lang="ru-RU" altLang="ru-RU" sz="2800" smtClean="0"/>
              <a:t/>
            </a:r>
            <a:br>
              <a:rPr lang="ru-RU" altLang="ru-RU" sz="2800" smtClean="0"/>
            </a:br>
            <a:r>
              <a:rPr lang="ru-RU" altLang="ru-RU" sz="4000" smtClean="0"/>
              <a:t/>
            </a:r>
            <a:br>
              <a:rPr lang="ru-RU" altLang="ru-RU" sz="4000" smtClean="0"/>
            </a:br>
            <a:endParaRPr lang="ru-RU" altLang="ru-RU" sz="4000" smtClean="0"/>
          </a:p>
        </p:txBody>
      </p:sp>
      <p:sp>
        <p:nvSpPr>
          <p:cNvPr id="22531" name="Rectangle 3"/>
          <p:cNvSpPr>
            <a:spLocks noGrp="1" noChangeArrowheads="1"/>
          </p:cNvSpPr>
          <p:nvPr>
            <p:ph type="body" idx="1"/>
          </p:nvPr>
        </p:nvSpPr>
        <p:spPr>
          <a:xfrm>
            <a:off x="684213" y="2017713"/>
            <a:ext cx="8270875" cy="4003675"/>
          </a:xfrm>
        </p:spPr>
        <p:txBody>
          <a:bodyPr/>
          <a:lstStyle/>
          <a:p>
            <a:pPr eaLnBrk="1" hangingPunct="1">
              <a:lnSpc>
                <a:spcPct val="80000"/>
              </a:lnSpc>
              <a:buFont typeface="Wingdings" pitchFamily="2" charset="2"/>
              <a:buNone/>
            </a:pPr>
            <a:r>
              <a:rPr lang="ru-RU" altLang="ru-RU" sz="1200" smtClean="0"/>
              <a:t> </a:t>
            </a:r>
          </a:p>
          <a:p>
            <a:pPr algn="just" eaLnBrk="1" hangingPunct="1">
              <a:lnSpc>
                <a:spcPct val="80000"/>
              </a:lnSpc>
            </a:pPr>
            <a:r>
              <a:rPr lang="ru-RU" altLang="ru-RU" sz="2000" smtClean="0">
                <a:latin typeface="Times New Roman" pitchFamily="18" charset="0"/>
              </a:rPr>
              <a:t>1. Реализацию индивидуальной программы реабилитации инвалида (ребенка-инвалида) осуществляют организации независимо от их организационно-правовых форм и форм собственности, учреждения государственной службы реабилитации инвалидов, негосударственные реабилитационные учреждения, образовательные учреждения.</a:t>
            </a:r>
          </a:p>
          <a:p>
            <a:pPr algn="just" eaLnBrk="1" hangingPunct="1">
              <a:lnSpc>
                <a:spcPct val="80000"/>
              </a:lnSpc>
              <a:buFont typeface="Wingdings" pitchFamily="2" charset="2"/>
              <a:buNone/>
            </a:pPr>
            <a:r>
              <a:rPr lang="ru-RU" altLang="ru-RU" sz="2000" smtClean="0">
                <a:latin typeface="Times New Roman" pitchFamily="18" charset="0"/>
              </a:rPr>
              <a:t> 2. Координация мероприятий по реализации индивидуальной программы реабилитации инвалида (ребенка-инвалида) и оказание необходимого содействия инвалиду осуществляется органом социальной защиты населения.</a:t>
            </a:r>
          </a:p>
          <a:p>
            <a:pPr algn="just" eaLnBrk="1" hangingPunct="1">
              <a:lnSpc>
                <a:spcPct val="80000"/>
              </a:lnSpc>
              <a:buFont typeface="Wingdings" pitchFamily="2" charset="2"/>
              <a:buNone/>
            </a:pPr>
            <a:r>
              <a:rPr lang="ru-RU" altLang="ru-RU" sz="2000" smtClean="0">
                <a:latin typeface="Times New Roman" pitchFamily="18" charset="0"/>
              </a:rPr>
              <a:t> 3. Оценка результатов проведения мероприятий медицинской, психолого-педагогической, социальной и профессиональной реабилитации осуществляется специалистами бюро (Федерального бюро, главного бюро) при очередном освидетельствовании инвалида</a:t>
            </a:r>
            <a:r>
              <a:rPr lang="ru-RU" altLang="ru-RU" sz="1800" smtClean="0">
                <a:latin typeface="Times New Roman" pitchFamily="18" charset="0"/>
              </a:rPr>
              <a:t>.</a:t>
            </a:r>
          </a:p>
        </p:txBody>
      </p:sp>
      <p:sp>
        <p:nvSpPr>
          <p:cNvPr id="22532" name="Rectangle 4"/>
          <p:cNvSpPr>
            <a:spLocks noChangeArrowheads="1"/>
          </p:cNvSpPr>
          <p:nvPr/>
        </p:nvSpPr>
        <p:spPr bwMode="auto">
          <a:xfrm>
            <a:off x="1476375" y="620713"/>
            <a:ext cx="6911975" cy="1187450"/>
          </a:xfrm>
          <a:prstGeom prst="rect">
            <a:avLst/>
          </a:prstGeom>
          <a:noFill/>
          <a:ln w="9525">
            <a:noFill/>
            <a:miter lim="800000"/>
            <a:headEnd/>
            <a:tailEnd/>
          </a:ln>
        </p:spPr>
        <p:txBody>
          <a:bodyPr>
            <a:spAutoFit/>
          </a:bodyPr>
          <a:lstStyle/>
          <a:p>
            <a:r>
              <a:rPr lang="ru-RU" altLang="ru-RU" sz="2400" b="1">
                <a:solidFill>
                  <a:schemeClr val="tx2"/>
                </a:solidFill>
              </a:rPr>
              <a:t>Порядок реализации индивидуальной программы реабилитации инвалида (ребенка-инвалида)</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116013" y="0"/>
            <a:ext cx="7793037" cy="1773238"/>
          </a:xfrm>
        </p:spPr>
        <p:txBody>
          <a:bodyPr/>
          <a:lstStyle/>
          <a:p>
            <a:r>
              <a:rPr lang="ru-RU" altLang="ru-RU" sz="1800" smtClean="0"/>
              <a:t/>
            </a:r>
            <a:br>
              <a:rPr lang="ru-RU" altLang="ru-RU" sz="1800" smtClean="0"/>
            </a:br>
            <a:r>
              <a:rPr lang="ru-RU" altLang="ru-RU" sz="1800" smtClean="0"/>
              <a:t>ПРИКАЗ МИНИСТЕРСТВА ОБРАЗОВАНИЯ И НАУКИ РФ ОТ 30 АВГУСТА 2013 Г. N 1015 "ОБ </a:t>
            </a:r>
            <a:r>
              <a:rPr lang="ru-RU" altLang="ru-RU" sz="2000" smtClean="0"/>
              <a:t>УТВЕРЖДЕНИИ</a:t>
            </a:r>
            <a:r>
              <a:rPr lang="ru-RU" altLang="ru-RU" sz="1800" smtClean="0"/>
              <a:t> ПОРЯДКА ОРГАНИЗАЦИИ И ОСУЩЕСТВЛЕНИЯ ОБРАЗОВАТЕЛЬНОЙ ДЕЯТЕЛЬНОСТИ ПО ОСНОВНЫМ ОБЩЕОБРАЗОВАТЕЛЬНЫМ ПРОГРАММАМ - ОБРАЗОВАТЕЛЬНЫМ ПРОГРАММАМ НАЧАЛЬНОГО ОБЩЕГО, ОСНОВНОГО ОБЩЕГО И СРЕДНЕГО ОБЩЕГО ОБРАЗОВАНИЯ"</a:t>
            </a:r>
          </a:p>
        </p:txBody>
      </p:sp>
      <p:sp>
        <p:nvSpPr>
          <p:cNvPr id="44035" name="Rectangle 3"/>
          <p:cNvSpPr>
            <a:spLocks noGrp="1" noChangeArrowheads="1"/>
          </p:cNvSpPr>
          <p:nvPr>
            <p:ph type="body" idx="1"/>
          </p:nvPr>
        </p:nvSpPr>
        <p:spPr>
          <a:xfrm>
            <a:off x="250825" y="1916113"/>
            <a:ext cx="8704263" cy="4608512"/>
          </a:xfrm>
        </p:spPr>
        <p:txBody>
          <a:bodyPr/>
          <a:lstStyle/>
          <a:p>
            <a:pPr algn="just"/>
            <a:r>
              <a:rPr lang="ru-RU" altLang="ru-RU" sz="1400" smtClean="0"/>
              <a:t> </a:t>
            </a:r>
            <a:r>
              <a:rPr lang="ru-RU" altLang="ru-RU" sz="2000" b="1" smtClean="0"/>
              <a:t>II. Организация и осуществление образовательной деятельности</a:t>
            </a:r>
          </a:p>
          <a:p>
            <a:pPr algn="just"/>
            <a:r>
              <a:rPr lang="ru-RU" altLang="ru-RU" sz="2000" smtClean="0"/>
              <a:t> 5.  </a:t>
            </a:r>
            <a:r>
              <a:rPr lang="ru-RU" altLang="ru-RU" sz="2000" u="sng" smtClean="0"/>
              <a:t>Обучение  по  индивидуальному  учебному  плану,</a:t>
            </a:r>
            <a:r>
              <a:rPr lang="ru-RU" altLang="ru-RU" sz="2000" smtClean="0"/>
              <a:t>  в     том числе ускоренное обучение, в пределах осваиваемых общеобразовательных программ осуществляется </a:t>
            </a:r>
            <a:r>
              <a:rPr lang="ru-RU" altLang="ru-RU" sz="2000" u="sng" smtClean="0"/>
              <a:t>в порядке, установленном локальными  нормативными   актами образовательной организации.</a:t>
            </a:r>
          </a:p>
          <a:p>
            <a:pPr algn="just"/>
            <a:r>
              <a:rPr lang="ru-RU" altLang="ru-RU" sz="2000" smtClean="0"/>
              <a:t>     При прохождении обучения в соответствии  с  </a:t>
            </a:r>
            <a:r>
              <a:rPr lang="ru-RU" altLang="ru-RU" sz="2000" b="1" smtClean="0"/>
              <a:t>индивидуальным   учебным планом  </a:t>
            </a:r>
            <a:r>
              <a:rPr lang="ru-RU" altLang="ru-RU" sz="2000" smtClean="0"/>
              <a:t>его  продолжительность  может  быть  изменена     образовательной организацией  с  учетом  особенностей  и  образовательных    потребностей конкретного учащегося.</a:t>
            </a:r>
          </a:p>
          <a:p>
            <a:pPr algn="just"/>
            <a:r>
              <a:rPr lang="ru-RU" altLang="ru-RU" sz="2000" smtClean="0"/>
              <a:t>12.  Общеобразовательные  программы  реализуются     образовательной	организацией как самостоятельно,  так  и  </a:t>
            </a:r>
            <a:r>
              <a:rPr lang="ru-RU" altLang="ru-RU" sz="2000" b="1" smtClean="0"/>
              <a:t>посредством  сетевых    форм </a:t>
            </a:r>
            <a:r>
              <a:rPr lang="ru-RU" altLang="ru-RU" sz="2000" smtClean="0"/>
              <a:t>их реализации.</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Эти взаимосвязанные тенденции</a:t>
            </a:r>
            <a:endParaRPr lang="ru-RU" dirty="0"/>
          </a:p>
        </p:txBody>
      </p:sp>
      <p:sp>
        <p:nvSpPr>
          <p:cNvPr id="3" name="Содержимое 2"/>
          <p:cNvSpPr>
            <a:spLocks noGrp="1"/>
          </p:cNvSpPr>
          <p:nvPr>
            <p:ph idx="1"/>
          </p:nvPr>
        </p:nvSpPr>
        <p:spPr/>
        <p:txBody>
          <a:bodyPr>
            <a:normAutofit/>
          </a:bodyPr>
          <a:lstStyle/>
          <a:p>
            <a:r>
              <a:rPr lang="ru-RU" sz="3200" dirty="0" smtClean="0"/>
              <a:t>являются устойчивыми;</a:t>
            </a:r>
          </a:p>
          <a:p>
            <a:r>
              <a:rPr lang="ru-RU" sz="3200" dirty="0" smtClean="0"/>
              <a:t>ставят задачи более точной дифференциации содержания образования детей с ОВЗ и обеспечения им гарантий получения специальной психолого-педагогической помощи в условиях инклюзивного образования</a:t>
            </a:r>
            <a:endParaRPr lang="ru-RU" sz="32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187450" y="-171450"/>
            <a:ext cx="7756525" cy="1847850"/>
          </a:xfrm>
        </p:spPr>
        <p:txBody>
          <a:bodyPr>
            <a:normAutofit fontScale="90000"/>
          </a:bodyPr>
          <a:lstStyle/>
          <a:p>
            <a:r>
              <a:rPr lang="ru-RU" altLang="ru-RU" sz="1800" smtClean="0"/>
              <a:t/>
            </a:r>
            <a:br>
              <a:rPr lang="ru-RU" altLang="ru-RU" sz="1800" smtClean="0"/>
            </a:br>
            <a:r>
              <a:rPr lang="ru-RU" altLang="ru-RU" sz="1800" smtClean="0"/>
              <a:t>ПРИКАЗ МИНИСТЕРСТВА ОБРАЗОВАНИЯ И НАУКИ РФ ОТ 30 АВГУСТА 2013 Г. N 1015 "ОБ </a:t>
            </a:r>
            <a:r>
              <a:rPr lang="ru-RU" altLang="ru-RU" sz="2000" smtClean="0"/>
              <a:t>УТВЕРЖДЕНИИ</a:t>
            </a:r>
            <a:r>
              <a:rPr lang="ru-RU" altLang="ru-RU" sz="1800" smtClean="0"/>
              <a:t> ПОРЯДКА ОРГАНИЗАЦИИ И ОСУЩЕСТВЛЕНИЯ ОБРАЗОВАТЕЛЬНОЙ ДЕЯТЕЛЬНОСТИ ПО ОСНОВНЫМ ОБЩЕОБРАЗОВАТЕЛЬНЫМ ПРОГРАММАМ - ОБРАЗОВАТЕЛЬНЫМ ПРОГРАММАМ НАЧАЛЬНОГО ОБЩЕГО, ОСНОВНОГО ОБЩЕГО И СРЕДНЕГО ОБЩЕГО ОБРАЗОВАНИЯ"</a:t>
            </a:r>
          </a:p>
        </p:txBody>
      </p:sp>
      <p:sp>
        <p:nvSpPr>
          <p:cNvPr id="45059" name="Rectangle 3"/>
          <p:cNvSpPr>
            <a:spLocks noGrp="1" noChangeArrowheads="1"/>
          </p:cNvSpPr>
          <p:nvPr>
            <p:ph type="body" idx="1"/>
          </p:nvPr>
        </p:nvSpPr>
        <p:spPr>
          <a:xfrm>
            <a:off x="611188" y="2017713"/>
            <a:ext cx="8343900" cy="4291012"/>
          </a:xfrm>
        </p:spPr>
        <p:txBody>
          <a:bodyPr/>
          <a:lstStyle/>
          <a:p>
            <a:pPr algn="just"/>
            <a:r>
              <a:rPr lang="ru-RU" altLang="ru-RU" sz="2000" smtClean="0"/>
              <a:t> </a:t>
            </a:r>
            <a:r>
              <a:rPr lang="ru-RU" altLang="ru-RU" sz="2400" b="1" smtClean="0"/>
              <a:t>III. Особенности организации образовательной деятельности для лиц с   ограниченными возможностями здоровья</a:t>
            </a:r>
          </a:p>
          <a:p>
            <a:pPr algn="just"/>
            <a:r>
              <a:rPr lang="ru-RU" altLang="ru-RU" sz="2400" smtClean="0"/>
              <a:t>Содержание общего образования и  условия  организации   обучения учащихся   с   ограниченными   возможностями   здоровья      определяются </a:t>
            </a:r>
            <a:r>
              <a:rPr lang="ru-RU" altLang="ru-RU" sz="2400" b="1" smtClean="0"/>
              <a:t>адаптированной образовательной  программой,  а  для  инвалидов    также в	соответствии с индивидуальной программой реабилитации инвалида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150938" y="0"/>
            <a:ext cx="7793037" cy="1916113"/>
          </a:xfrm>
        </p:spPr>
        <p:txBody>
          <a:bodyPr/>
          <a:lstStyle/>
          <a:p>
            <a:r>
              <a:rPr lang="ru-RU" altLang="ru-RU" sz="1800" smtClean="0"/>
              <a:t>ПРИКАЗ МИНИСТЕРСТВА ОБРАЗОВАНИЯ И НАУКИ РФ ОТ 30 АВГУСТА 2013 Г. N 1015 "ОБ УТВЕРЖДЕНИИ ПОРЯДКА ОРГАНИЗАЦИИ И ОСУЩЕСТВЛЕНИЯ ОБРАЗОВАТЕЛЬНОЙ ДЕЯТЕЛЬНОСТИ ПО ОСНОВНЫМ ОБЩЕОБРАЗОВАТЕЛЬНЫМ ПРОГРАММАМ - ОБРАЗОВАТЕЛЬНЫМ ПРОГРАММАМ НАЧАЛЬНОГО ОБЩЕГО, ОСНОВНОГО ОБЩЕГО И СРЕДНЕГО ОБЩЕГО ОБРАЗОВАНИЯ"</a:t>
            </a:r>
          </a:p>
        </p:txBody>
      </p:sp>
      <p:sp>
        <p:nvSpPr>
          <p:cNvPr id="46083" name="Rectangle 3"/>
          <p:cNvSpPr>
            <a:spLocks noGrp="1" noChangeArrowheads="1"/>
          </p:cNvSpPr>
          <p:nvPr>
            <p:ph type="body" idx="1"/>
          </p:nvPr>
        </p:nvSpPr>
        <p:spPr/>
        <p:txBody>
          <a:bodyPr/>
          <a:lstStyle/>
          <a:p>
            <a:pPr algn="just">
              <a:lnSpc>
                <a:spcPct val="80000"/>
              </a:lnSpc>
            </a:pPr>
            <a:r>
              <a:rPr lang="ru-RU" altLang="ru-RU" sz="2000" smtClean="0"/>
              <a:t>24. Для получения без дискриминации качественного образования лицами</a:t>
            </a:r>
          </a:p>
          <a:p>
            <a:pPr algn="just">
              <a:lnSpc>
                <a:spcPct val="80000"/>
              </a:lnSpc>
              <a:buFont typeface="Wingdings" pitchFamily="2" charset="2"/>
              <a:buNone/>
            </a:pPr>
            <a:r>
              <a:rPr lang="ru-RU" altLang="ru-RU" sz="2000" smtClean="0"/>
              <a:t>	с ограниченными возможностями здоровья, создаются:</a:t>
            </a:r>
          </a:p>
          <a:p>
            <a:pPr algn="just">
              <a:lnSpc>
                <a:spcPct val="80000"/>
              </a:lnSpc>
            </a:pPr>
            <a:r>
              <a:rPr lang="ru-RU" altLang="ru-RU" sz="2000" smtClean="0"/>
              <a:t>необходимые условия для коррекции нарушений развития  и   социальной 	адаптации, оказания ранней коррекционной помощи  на  основе   специальных педагогических подходов и  наиболее  подходящих  для  этих  лиц   языков, методов и способов общения;</a:t>
            </a:r>
          </a:p>
          <a:p>
            <a:pPr algn="just">
              <a:lnSpc>
                <a:spcPct val="80000"/>
              </a:lnSpc>
            </a:pPr>
            <a:r>
              <a:rPr lang="ru-RU" altLang="ru-RU" sz="2000" smtClean="0"/>
              <a:t> условия, в максимальной степени способствующие получению образования определенного уровня и определенной направленности, а также   социальному</a:t>
            </a:r>
          </a:p>
          <a:p>
            <a:pPr algn="just">
              <a:lnSpc>
                <a:spcPct val="80000"/>
              </a:lnSpc>
              <a:buFont typeface="Wingdings" pitchFamily="2" charset="2"/>
              <a:buNone/>
            </a:pPr>
            <a:r>
              <a:rPr lang="ru-RU" altLang="ru-RU" sz="2000" smtClean="0"/>
              <a:t>	развитию этих лиц, в  том  числе  посредством  организации   </a:t>
            </a:r>
            <a:r>
              <a:rPr lang="ru-RU" altLang="ru-RU" sz="2000" b="1" smtClean="0"/>
              <a:t>инклюзивного</a:t>
            </a:r>
            <a:r>
              <a:rPr lang="ru-RU" altLang="ru-RU" sz="2000" smtClean="0"/>
              <a:t> образования лиц с ограниченными возможностями здоровья.</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Заголовок 1"/>
          <p:cNvSpPr>
            <a:spLocks noGrp="1"/>
          </p:cNvSpPr>
          <p:nvPr>
            <p:ph type="title"/>
          </p:nvPr>
        </p:nvSpPr>
        <p:spPr>
          <a:xfrm>
            <a:off x="1150938" y="836613"/>
            <a:ext cx="7793037" cy="839787"/>
          </a:xfrm>
        </p:spPr>
        <p:txBody>
          <a:bodyPr/>
          <a:lstStyle/>
          <a:p>
            <a:endParaRPr lang="ru-RU" altLang="ru-RU" smtClean="0"/>
          </a:p>
        </p:txBody>
      </p:sp>
      <p:sp>
        <p:nvSpPr>
          <p:cNvPr id="52227" name="Содержимое 2"/>
          <p:cNvSpPr>
            <a:spLocks noGrp="1"/>
          </p:cNvSpPr>
          <p:nvPr>
            <p:ph idx="1"/>
          </p:nvPr>
        </p:nvSpPr>
        <p:spPr>
          <a:xfrm>
            <a:off x="323850" y="2017713"/>
            <a:ext cx="8631238" cy="4435475"/>
          </a:xfrm>
        </p:spPr>
        <p:txBody>
          <a:bodyPr/>
          <a:lstStyle/>
          <a:p>
            <a:pPr marL="0" indent="0" algn="ctr">
              <a:buFont typeface="Wingdings" pitchFamily="2" charset="2"/>
              <a:buNone/>
            </a:pPr>
            <a:r>
              <a:rPr lang="ru-RU" altLang="ru-RU" sz="2400" b="1" dirty="0" smtClean="0">
                <a:latin typeface="Times New Roman" pitchFamily="18" charset="0"/>
                <a:cs typeface="Times New Roman" pitchFamily="18" charset="0"/>
              </a:rPr>
              <a:t>Приказ </a:t>
            </a:r>
            <a:r>
              <a:rPr lang="ru-RU" altLang="ru-RU" sz="2400" b="1" dirty="0" err="1" smtClean="0">
                <a:latin typeface="Times New Roman" pitchFamily="18" charset="0"/>
                <a:cs typeface="Times New Roman" pitchFamily="18" charset="0"/>
              </a:rPr>
              <a:t>Минобрнауки</a:t>
            </a:r>
            <a:r>
              <a:rPr lang="ru-RU" altLang="ru-RU" sz="2400" b="1" dirty="0" smtClean="0">
                <a:latin typeface="Times New Roman" pitchFamily="18" charset="0"/>
                <a:cs typeface="Times New Roman" pitchFamily="18" charset="0"/>
              </a:rPr>
              <a:t> РФ от 19.12.2014г.  № 1598 </a:t>
            </a:r>
          </a:p>
          <a:p>
            <a:pPr marL="0" indent="0" algn="just">
              <a:buFont typeface="Wingdings" pitchFamily="2" charset="2"/>
              <a:buNone/>
            </a:pPr>
            <a:r>
              <a:rPr lang="ru-RU" altLang="ru-RU" sz="2400" b="1" dirty="0" smtClean="0">
                <a:latin typeface="Times New Roman" pitchFamily="18" charset="0"/>
                <a:cs typeface="Times New Roman" pitchFamily="18" charset="0"/>
              </a:rPr>
              <a:t>«Об утверждении федерального государственного образовательного стандарта начального общего образования обучающихся с ограниченными возможностями здоровья»</a:t>
            </a:r>
            <a:endParaRPr lang="ru-RU" altLang="ru-RU" sz="2400" dirty="0" smtClean="0">
              <a:latin typeface="Times New Roman" pitchFamily="18" charset="0"/>
              <a:cs typeface="Times New Roman" pitchFamily="18" charset="0"/>
            </a:endParaRPr>
          </a:p>
          <a:p>
            <a:pPr marL="0" indent="0" algn="just">
              <a:buFont typeface="Wingdings" pitchFamily="2" charset="2"/>
              <a:buNone/>
            </a:pPr>
            <a:endParaRPr lang="ru-RU" altLang="ru-RU" sz="2400" b="1" dirty="0" smtClean="0">
              <a:latin typeface="Times New Roman" pitchFamily="18" charset="0"/>
              <a:cs typeface="Times New Roman" pitchFamily="18" charset="0"/>
            </a:endParaRPr>
          </a:p>
          <a:p>
            <a:pPr marL="0" indent="0" algn="ctr">
              <a:buFont typeface="Wingdings" pitchFamily="2" charset="2"/>
              <a:buNone/>
            </a:pPr>
            <a:r>
              <a:rPr lang="ru-RU" altLang="ru-RU" sz="2400" b="1" dirty="0" smtClean="0">
                <a:latin typeface="Times New Roman" pitchFamily="18" charset="0"/>
                <a:cs typeface="Times New Roman" pitchFamily="18" charset="0"/>
              </a:rPr>
              <a:t>Приказ </a:t>
            </a:r>
            <a:r>
              <a:rPr lang="ru-RU" altLang="ru-RU" sz="2400" b="1" dirty="0" err="1" smtClean="0">
                <a:latin typeface="Times New Roman" pitchFamily="18" charset="0"/>
                <a:cs typeface="Times New Roman" pitchFamily="18" charset="0"/>
              </a:rPr>
              <a:t>Минобрнауки</a:t>
            </a:r>
            <a:r>
              <a:rPr lang="ru-RU" altLang="ru-RU" sz="2400" b="1" dirty="0" smtClean="0">
                <a:latin typeface="Times New Roman" pitchFamily="18" charset="0"/>
                <a:cs typeface="Times New Roman" pitchFamily="18" charset="0"/>
              </a:rPr>
              <a:t> РФ от 19.12.2014г. № 1599 </a:t>
            </a:r>
          </a:p>
          <a:p>
            <a:pPr marL="0" indent="0" algn="just">
              <a:buFont typeface="Wingdings" pitchFamily="2" charset="2"/>
              <a:buNone/>
            </a:pPr>
            <a:r>
              <a:rPr lang="ru-RU" altLang="ru-RU" sz="2400" b="1" dirty="0" smtClean="0">
                <a:latin typeface="Times New Roman" pitchFamily="18" charset="0"/>
                <a:cs typeface="Times New Roman" pitchFamily="18" charset="0"/>
              </a:rPr>
              <a:t>«Об утверждении федерального государственного образовательного стандарта </a:t>
            </a:r>
            <a:r>
              <a:rPr lang="ru-RU" altLang="ru-RU" b="1" dirty="0" smtClean="0">
                <a:latin typeface="Times New Roman" pitchFamily="18" charset="0"/>
                <a:cs typeface="Times New Roman" pitchFamily="18" charset="0"/>
              </a:rPr>
              <a:t>образования</a:t>
            </a:r>
            <a:r>
              <a:rPr lang="ru-RU" altLang="ru-RU" sz="2400" b="1" dirty="0" smtClean="0">
                <a:latin typeface="Times New Roman" pitchFamily="18" charset="0"/>
                <a:cs typeface="Times New Roman" pitchFamily="18" charset="0"/>
              </a:rPr>
              <a:t> обучающихся с умственной отсталостью (интеллектуальными нарушениями)</a:t>
            </a:r>
            <a:endParaRPr lang="ru-RU" altLang="ru-RU" sz="24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p:cNvSpPr>
          <p:nvPr>
            <p:ph type="body" idx="1"/>
          </p:nvPr>
        </p:nvSpPr>
        <p:spPr>
          <a:xfrm>
            <a:off x="457200" y="304800"/>
            <a:ext cx="8229600" cy="6172200"/>
          </a:xfrm>
        </p:spPr>
        <p:txBody>
          <a:bodyPr/>
          <a:lstStyle/>
          <a:p>
            <a:pPr algn="ctr">
              <a:buFont typeface="Arial" charset="0"/>
              <a:buNone/>
            </a:pPr>
            <a:endParaRPr lang="ru-RU" sz="2400" smtClean="0">
              <a:latin typeface="Arial" charset="0"/>
            </a:endParaRPr>
          </a:p>
          <a:p>
            <a:pPr algn="ctr">
              <a:buFont typeface="Arial" charset="0"/>
              <a:buNone/>
            </a:pPr>
            <a:r>
              <a:rPr lang="ru-RU" sz="2400" smtClean="0">
                <a:latin typeface="Arial" charset="0"/>
              </a:rPr>
              <a:t>В контексте обеспечения прав человека ФГОС общего образования обучающихся с ОВЗ – документ, определяющий условия осуществления права детей на получение образования, обеспечивающий соблюдение как прав ребенка с ОВЗ, так и других участников образовательных отношений</a:t>
            </a:r>
          </a:p>
          <a:p>
            <a:pPr algn="ctr">
              <a:buFont typeface="Arial" charset="0"/>
              <a:buNone/>
            </a:pPr>
            <a:endParaRPr lang="ru-RU" sz="2400" smtClean="0">
              <a:latin typeface="Arial" charset="0"/>
            </a:endParaRPr>
          </a:p>
          <a:p>
            <a:pPr algn="ctr">
              <a:buFont typeface="Arial" charset="0"/>
              <a:buNone/>
            </a:pPr>
            <a:endParaRPr lang="ru-RU" sz="2400" smtClean="0">
              <a:latin typeface="Arial" charset="0"/>
            </a:endParaRPr>
          </a:p>
          <a:p>
            <a:pPr algn="ctr">
              <a:buFont typeface="Arial" charset="0"/>
              <a:buNone/>
            </a:pPr>
            <a:r>
              <a:rPr lang="ru-RU" sz="2400" smtClean="0">
                <a:latin typeface="Arial" charset="0"/>
              </a:rPr>
              <a:t>Разработка ФГОС для разных категорий детей с ОВЗ, а также специальных требований в ФГОС основного общего и среднего общего образования не означает их противопоставления стандартам общего образования</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a:xfrm>
            <a:off x="152400" y="152400"/>
            <a:ext cx="8839200" cy="1524000"/>
          </a:xfrm>
        </p:spPr>
        <p:txBody>
          <a:bodyPr/>
          <a:lstStyle/>
          <a:p>
            <a:r>
              <a:rPr lang="ru-RU" sz="2800" b="1" smtClean="0">
                <a:latin typeface="Arial" charset="0"/>
              </a:rPr>
              <a:t>ФГОС ОО обучающихся с ОВЗ –</a:t>
            </a:r>
            <a:br>
              <a:rPr lang="ru-RU" sz="2800" b="1" smtClean="0">
                <a:latin typeface="Arial" charset="0"/>
              </a:rPr>
            </a:br>
            <a:r>
              <a:rPr lang="ru-RU" sz="2800" b="1" smtClean="0">
                <a:latin typeface="Arial" charset="0"/>
              </a:rPr>
              <a:t>средство развития системы образования в части образования детей с ОВЗ</a:t>
            </a:r>
          </a:p>
        </p:txBody>
      </p:sp>
      <p:sp>
        <p:nvSpPr>
          <p:cNvPr id="6147" name="Rectangle 3"/>
          <p:cNvSpPr>
            <a:spLocks noGrp="1"/>
          </p:cNvSpPr>
          <p:nvPr>
            <p:ph type="body" idx="1"/>
          </p:nvPr>
        </p:nvSpPr>
        <p:spPr>
          <a:xfrm>
            <a:off x="381000" y="1905000"/>
            <a:ext cx="8305800" cy="4495800"/>
          </a:xfrm>
        </p:spPr>
        <p:txBody>
          <a:bodyPr/>
          <a:lstStyle/>
          <a:p>
            <a:pPr>
              <a:lnSpc>
                <a:spcPct val="90000"/>
              </a:lnSpc>
            </a:pPr>
            <a:endParaRPr lang="ru-RU" sz="2800" smtClean="0">
              <a:latin typeface="Arial" charset="0"/>
            </a:endParaRPr>
          </a:p>
          <a:p>
            <a:pPr>
              <a:lnSpc>
                <a:spcPct val="90000"/>
              </a:lnSpc>
            </a:pPr>
            <a:r>
              <a:rPr lang="ru-RU" sz="2200" smtClean="0">
                <a:latin typeface="Arial" charset="0"/>
              </a:rPr>
              <a:t>Реализация ФГОС общего образования обучающихся с ОВЗ будет способствовать:</a:t>
            </a:r>
          </a:p>
          <a:p>
            <a:pPr>
              <a:lnSpc>
                <a:spcPct val="90000"/>
              </a:lnSpc>
            </a:pPr>
            <a:endParaRPr lang="ru-RU" sz="2200" smtClean="0">
              <a:latin typeface="Arial" charset="0"/>
            </a:endParaRPr>
          </a:p>
          <a:p>
            <a:pPr>
              <a:lnSpc>
                <a:spcPct val="90000"/>
              </a:lnSpc>
            </a:pPr>
            <a:r>
              <a:rPr lang="ru-RU" sz="2200" smtClean="0">
                <a:latin typeface="Arial" charset="0"/>
              </a:rPr>
              <a:t>расширению вариативности и доступности образования для всех групп детей с ОВЗ, включая детей со сложными дефектами;</a:t>
            </a:r>
          </a:p>
          <a:p>
            <a:pPr>
              <a:lnSpc>
                <a:spcPct val="90000"/>
              </a:lnSpc>
            </a:pPr>
            <a:endParaRPr lang="ru-RU" sz="2200" smtClean="0">
              <a:latin typeface="Arial" charset="0"/>
            </a:endParaRPr>
          </a:p>
          <a:p>
            <a:pPr>
              <a:lnSpc>
                <a:spcPct val="90000"/>
              </a:lnSpc>
            </a:pPr>
            <a:r>
              <a:rPr lang="ru-RU" sz="2200" smtClean="0">
                <a:latin typeface="Arial" charset="0"/>
              </a:rPr>
              <a:t>обеспечению детям с высоким потенциалом развития возможности перехода на любом этапе обучения на основные образовательные программы общего образования.</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a:xfrm>
            <a:off x="152400" y="152400"/>
            <a:ext cx="8763000" cy="1066800"/>
          </a:xfrm>
        </p:spPr>
        <p:txBody>
          <a:bodyPr/>
          <a:lstStyle/>
          <a:p>
            <a:r>
              <a:rPr lang="ru-RU" sz="2800" b="1" dirty="0" smtClean="0">
                <a:latin typeface="Arial" charset="0"/>
              </a:rPr>
              <a:t>При разработке ФГОС общего образования обучающихся с ОВЗ учитываются:</a:t>
            </a:r>
          </a:p>
        </p:txBody>
      </p:sp>
      <p:sp>
        <p:nvSpPr>
          <p:cNvPr id="7171" name="Rectangle 3"/>
          <p:cNvSpPr>
            <a:spLocks noGrp="1"/>
          </p:cNvSpPr>
          <p:nvPr>
            <p:ph type="body" idx="1"/>
          </p:nvPr>
        </p:nvSpPr>
        <p:spPr>
          <a:xfrm>
            <a:off x="457200" y="1600200"/>
            <a:ext cx="8229600" cy="4953000"/>
          </a:xfrm>
        </p:spPr>
        <p:txBody>
          <a:bodyPr/>
          <a:lstStyle/>
          <a:p>
            <a:endParaRPr lang="ru-RU" smtClean="0">
              <a:latin typeface="Arial" charset="0"/>
            </a:endParaRPr>
          </a:p>
          <a:p>
            <a:r>
              <a:rPr lang="ru-RU" sz="2400" smtClean="0">
                <a:latin typeface="Arial" charset="0"/>
              </a:rPr>
              <a:t>особые образовательные потребности обучающихся с ОВЗ и необходимость создания специальных условий для получения образования;</a:t>
            </a:r>
          </a:p>
          <a:p>
            <a:endParaRPr lang="ru-RU" sz="2400" smtClean="0">
              <a:latin typeface="Arial" charset="0"/>
            </a:endParaRPr>
          </a:p>
          <a:p>
            <a:r>
              <a:rPr lang="ru-RU" sz="2400" smtClean="0">
                <a:latin typeface="Arial" charset="0"/>
              </a:rPr>
              <a:t>неоднородность состава группы детей с ОВЗ;</a:t>
            </a:r>
          </a:p>
          <a:p>
            <a:endParaRPr lang="ru-RU" sz="2400" smtClean="0">
              <a:latin typeface="Arial" charset="0"/>
            </a:endParaRPr>
          </a:p>
          <a:p>
            <a:r>
              <a:rPr lang="ru-RU" sz="2400" smtClean="0">
                <a:latin typeface="Arial" charset="0"/>
              </a:rPr>
              <a:t>диапазон возможностей освоения детьми с ОВЗ основных образовательных программ.</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3116"/>
            <a:ext cx="8229600" cy="3071834"/>
          </a:xfrm>
        </p:spPr>
        <p:txBody>
          <a:bodyPr>
            <a:noAutofit/>
          </a:bodyPr>
          <a:lstStyle/>
          <a:p>
            <a:pPr algn="ctr"/>
            <a:r>
              <a:rPr lang="ru-RU" sz="8000" b="1" dirty="0" smtClean="0"/>
              <a:t>Благодарю за внимание!</a:t>
            </a:r>
            <a:endParaRPr lang="ru-RU" sz="8000" b="1" dirty="0"/>
          </a:p>
        </p:txBody>
      </p:sp>
      <p:sp>
        <p:nvSpPr>
          <p:cNvPr id="3" name="Содержимое 2"/>
          <p:cNvSpPr>
            <a:spLocks noGrp="1"/>
          </p:cNvSpPr>
          <p:nvPr>
            <p:ph idx="1"/>
          </p:nvPr>
        </p:nvSpPr>
        <p:spPr/>
        <p:txBody>
          <a:bodyPr/>
          <a:lstStyle/>
          <a:p>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Прямоугольник 30"/>
          <p:cNvSpPr/>
          <p:nvPr/>
        </p:nvSpPr>
        <p:spPr>
          <a:xfrm>
            <a:off x="2483768" y="2780928"/>
            <a:ext cx="2160240" cy="707886"/>
          </a:xfrm>
          <a:prstGeom prst="rect">
            <a:avLst/>
          </a:prstGeom>
          <a:solidFill>
            <a:schemeClr val="accent6">
              <a:lumMod val="20000"/>
              <a:lumOff val="80000"/>
            </a:schemeClr>
          </a:solidFill>
          <a:ln>
            <a:noFill/>
          </a:ln>
        </p:spPr>
        <p:txBody>
          <a:bodyPr wrap="square">
            <a:spAutoFit/>
          </a:bodyPr>
          <a:lstStyle/>
          <a:p>
            <a:pPr lvl="0" algn="ctr"/>
            <a:r>
              <a:rPr lang="ru-RU" sz="20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Реформирование старого</a:t>
            </a:r>
          </a:p>
        </p:txBody>
      </p:sp>
      <p:sp>
        <p:nvSpPr>
          <p:cNvPr id="30" name="Прямоугольник 29"/>
          <p:cNvSpPr/>
          <p:nvPr/>
        </p:nvSpPr>
        <p:spPr>
          <a:xfrm>
            <a:off x="179512" y="2636912"/>
            <a:ext cx="2088232" cy="1323439"/>
          </a:xfrm>
          <a:prstGeom prst="rect">
            <a:avLst/>
          </a:prstGeom>
          <a:solidFill>
            <a:schemeClr val="accent6">
              <a:lumMod val="20000"/>
              <a:lumOff val="80000"/>
            </a:schemeClr>
          </a:solidFill>
          <a:ln>
            <a:noFill/>
          </a:ln>
        </p:spPr>
        <p:txBody>
          <a:bodyPr wrap="square">
            <a:spAutoFit/>
          </a:bodyPr>
          <a:lstStyle/>
          <a:p>
            <a:pPr lvl="0" algn="ctr"/>
            <a:r>
              <a:rPr lang="ru-RU" sz="20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Разрушение и создание по иностранным моделям</a:t>
            </a:r>
          </a:p>
        </p:txBody>
      </p:sp>
      <p:grpSp>
        <p:nvGrpSpPr>
          <p:cNvPr id="2" name="Стрелка вправо 13"/>
          <p:cNvGrpSpPr/>
          <p:nvPr/>
        </p:nvGrpSpPr>
        <p:grpSpPr>
          <a:xfrm>
            <a:off x="7092280" y="3789040"/>
            <a:ext cx="755639" cy="950315"/>
            <a:chOff x="1427040" y="4145125"/>
            <a:chExt cx="755639" cy="950315"/>
          </a:xfrm>
        </p:grpSpPr>
        <p:pic>
          <p:nvPicPr>
            <p:cNvPr id="18" name="Стрелка вправо 13"/>
            <p:cNvPicPr>
              <a:picLocks noChangeAspect="1"/>
            </p:cNvPicPr>
            <p:nvPr/>
          </p:nvPicPr>
          <p:blipFill>
            <a:blip r:embed="rId3" cstate="print">
              <a:alphaModFix/>
              <a:lum/>
            </a:blip>
            <a:srcRect/>
            <a:stretch>
              <a:fillRect/>
            </a:stretch>
          </p:blipFill>
          <p:spPr>
            <a:xfrm>
              <a:off x="1427040" y="4149360"/>
              <a:ext cx="755639" cy="946080"/>
            </a:xfrm>
            <a:prstGeom prst="rect">
              <a:avLst/>
            </a:prstGeom>
            <a:noFill/>
            <a:ln>
              <a:noFill/>
            </a:ln>
          </p:spPr>
        </p:pic>
        <p:sp>
          <p:nvSpPr>
            <p:cNvPr id="19" name="Полилиния 18"/>
            <p:cNvSpPr/>
            <p:nvPr/>
          </p:nvSpPr>
          <p:spPr>
            <a:xfrm rot="3300600">
              <a:off x="1349913" y="4525465"/>
              <a:ext cx="898559" cy="137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lstStyle/>
            <a:p>
              <a:pPr marL="0" marR="0" lvl="0" indent="0" rtl="0" hangingPunct="0">
                <a:buNone/>
                <a:tabLst/>
              </a:pPr>
              <a:endParaRPr lang="ru-RU" sz="2400" b="1">
                <a:latin typeface="Times New Roman" pitchFamily="18"/>
                <a:ea typeface="Lucida Sans Unicode" pitchFamily="2"/>
                <a:cs typeface="Tahoma" pitchFamily="2"/>
              </a:endParaRPr>
            </a:p>
          </p:txBody>
        </p:sp>
      </p:grpSp>
      <p:grpSp>
        <p:nvGrpSpPr>
          <p:cNvPr id="3" name="Стрелка вправо 14"/>
          <p:cNvGrpSpPr/>
          <p:nvPr/>
        </p:nvGrpSpPr>
        <p:grpSpPr>
          <a:xfrm>
            <a:off x="4860032" y="3789040"/>
            <a:ext cx="785880" cy="920847"/>
            <a:chOff x="6742079" y="4150833"/>
            <a:chExt cx="785880" cy="920847"/>
          </a:xfrm>
        </p:grpSpPr>
        <p:pic>
          <p:nvPicPr>
            <p:cNvPr id="21" name="Стрелка вправо 14"/>
            <p:cNvPicPr>
              <a:picLocks noChangeAspect="1"/>
            </p:cNvPicPr>
            <p:nvPr/>
          </p:nvPicPr>
          <p:blipFill>
            <a:blip r:embed="rId4" cstate="print">
              <a:alphaModFix/>
              <a:lum/>
            </a:blip>
            <a:srcRect/>
            <a:stretch>
              <a:fillRect/>
            </a:stretch>
          </p:blipFill>
          <p:spPr>
            <a:xfrm>
              <a:off x="6742079" y="4169160"/>
              <a:ext cx="785880" cy="902520"/>
            </a:xfrm>
            <a:prstGeom prst="rect">
              <a:avLst/>
            </a:prstGeom>
            <a:noFill/>
            <a:ln>
              <a:noFill/>
            </a:ln>
          </p:spPr>
        </p:pic>
        <p:sp>
          <p:nvSpPr>
            <p:cNvPr id="22" name="Полилиния 21"/>
            <p:cNvSpPr/>
            <p:nvPr/>
          </p:nvSpPr>
          <p:spPr>
            <a:xfrm rot="7677600">
              <a:off x="6700044" y="4524513"/>
              <a:ext cx="885239" cy="137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lstStyle/>
            <a:p>
              <a:pPr marL="0" marR="0" lvl="0" indent="0" rtl="0" hangingPunct="0">
                <a:buNone/>
                <a:tabLst/>
              </a:pPr>
              <a:endParaRPr lang="ru-RU" sz="2400" b="1">
                <a:latin typeface="Times New Roman" pitchFamily="18"/>
                <a:ea typeface="Lucida Sans Unicode" pitchFamily="2"/>
                <a:cs typeface="Tahoma" pitchFamily="2"/>
              </a:endParaRPr>
            </a:p>
          </p:txBody>
        </p:sp>
      </p:grpSp>
      <p:grpSp>
        <p:nvGrpSpPr>
          <p:cNvPr id="4" name="Стрелка вправо 15"/>
          <p:cNvGrpSpPr/>
          <p:nvPr/>
        </p:nvGrpSpPr>
        <p:grpSpPr>
          <a:xfrm>
            <a:off x="5940152" y="3933056"/>
            <a:ext cx="390600" cy="2016224"/>
            <a:chOff x="4224239" y="4108320"/>
            <a:chExt cx="390600" cy="970200"/>
          </a:xfrm>
        </p:grpSpPr>
        <p:pic>
          <p:nvPicPr>
            <p:cNvPr id="24" name="Стрелка вправо 15"/>
            <p:cNvPicPr>
              <a:picLocks noChangeAspect="1"/>
            </p:cNvPicPr>
            <p:nvPr/>
          </p:nvPicPr>
          <p:blipFill>
            <a:blip r:embed="rId5" cstate="print">
              <a:alphaModFix/>
              <a:lum/>
            </a:blip>
            <a:srcRect/>
            <a:stretch>
              <a:fillRect/>
            </a:stretch>
          </p:blipFill>
          <p:spPr>
            <a:xfrm>
              <a:off x="4224239" y="4108320"/>
              <a:ext cx="390600" cy="970200"/>
            </a:xfrm>
            <a:prstGeom prst="rect">
              <a:avLst/>
            </a:prstGeom>
            <a:noFill/>
            <a:ln>
              <a:noFill/>
            </a:ln>
          </p:spPr>
        </p:pic>
        <p:sp>
          <p:nvSpPr>
            <p:cNvPr id="25" name="Полилиния 24"/>
            <p:cNvSpPr/>
            <p:nvPr/>
          </p:nvSpPr>
          <p:spPr>
            <a:xfrm rot="5400000">
              <a:off x="4025880" y="4471920"/>
              <a:ext cx="795600" cy="1382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lstStyle/>
            <a:p>
              <a:pPr marL="0" marR="0" lvl="0" indent="0" rtl="0" hangingPunct="0">
                <a:buNone/>
                <a:tabLst/>
              </a:pPr>
              <a:endParaRPr lang="ru-RU" sz="2400" b="1">
                <a:latin typeface="Times New Roman" pitchFamily="18"/>
                <a:ea typeface="Lucida Sans Unicode" pitchFamily="2"/>
                <a:cs typeface="Tahoma" pitchFamily="2"/>
              </a:endParaRPr>
            </a:p>
          </p:txBody>
        </p:sp>
      </p:grpSp>
      <p:sp>
        <p:nvSpPr>
          <p:cNvPr id="29" name="Прямоугольник 28"/>
          <p:cNvSpPr/>
          <p:nvPr/>
        </p:nvSpPr>
        <p:spPr>
          <a:xfrm>
            <a:off x="539552" y="500042"/>
            <a:ext cx="7272808" cy="954107"/>
          </a:xfrm>
          <a:prstGeom prst="rect">
            <a:avLst/>
          </a:prstGeom>
          <a:solidFill>
            <a:schemeClr val="accent6">
              <a:lumMod val="20000"/>
              <a:lumOff val="80000"/>
            </a:schemeClr>
          </a:solidFill>
          <a:ln>
            <a:noFill/>
          </a:ln>
        </p:spPr>
        <p:txBody>
          <a:bodyPr wrap="square">
            <a:spAutoFit/>
          </a:bodyPr>
          <a:lstStyle/>
          <a:p>
            <a:pPr lvl="0" algn="ctr"/>
            <a:r>
              <a:rPr lang="ru-RU" sz="28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Пути развития специального образования</a:t>
            </a:r>
            <a:endParaRPr lang="ru-RU" sz="28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sp>
        <p:nvSpPr>
          <p:cNvPr id="32" name="Прямоугольник 31"/>
          <p:cNvSpPr/>
          <p:nvPr/>
        </p:nvSpPr>
        <p:spPr>
          <a:xfrm>
            <a:off x="4932040" y="2780928"/>
            <a:ext cx="3024337" cy="1015663"/>
          </a:xfrm>
          <a:prstGeom prst="rect">
            <a:avLst/>
          </a:prstGeom>
          <a:solidFill>
            <a:schemeClr val="accent6">
              <a:lumMod val="20000"/>
              <a:lumOff val="80000"/>
            </a:schemeClr>
          </a:solidFill>
          <a:ln>
            <a:noFill/>
          </a:ln>
        </p:spPr>
        <p:txBody>
          <a:bodyPr wrap="square">
            <a:spAutoFit/>
          </a:bodyPr>
          <a:lstStyle/>
          <a:p>
            <a:pPr lvl="0" algn="ctr"/>
            <a:r>
              <a:rPr lang="ru-RU" sz="20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Перестройка с учетом отечественных  и зарубежных моделей</a:t>
            </a:r>
          </a:p>
        </p:txBody>
      </p:sp>
      <p:grpSp>
        <p:nvGrpSpPr>
          <p:cNvPr id="5" name="Стрелка вправо 9"/>
          <p:cNvGrpSpPr/>
          <p:nvPr/>
        </p:nvGrpSpPr>
        <p:grpSpPr>
          <a:xfrm>
            <a:off x="1403648" y="1556792"/>
            <a:ext cx="757440" cy="1157400"/>
            <a:chOff x="1504800" y="2066760"/>
            <a:chExt cx="757440" cy="1157400"/>
          </a:xfrm>
        </p:grpSpPr>
        <p:pic>
          <p:nvPicPr>
            <p:cNvPr id="8" name="Стрелка вправо 9"/>
            <p:cNvPicPr>
              <a:picLocks noChangeAspect="1"/>
            </p:cNvPicPr>
            <p:nvPr/>
          </p:nvPicPr>
          <p:blipFill>
            <a:blip r:embed="rId6" cstate="print">
              <a:alphaModFix/>
              <a:lum/>
            </a:blip>
            <a:srcRect/>
            <a:stretch>
              <a:fillRect/>
            </a:stretch>
          </p:blipFill>
          <p:spPr>
            <a:xfrm>
              <a:off x="1504800" y="2066760"/>
              <a:ext cx="757440" cy="1157400"/>
            </a:xfrm>
            <a:prstGeom prst="rect">
              <a:avLst/>
            </a:prstGeom>
            <a:noFill/>
            <a:ln>
              <a:noFill/>
            </a:ln>
          </p:spPr>
        </p:pic>
        <p:sp>
          <p:nvSpPr>
            <p:cNvPr id="9" name="Полилиния 8"/>
            <p:cNvSpPr/>
            <p:nvPr/>
          </p:nvSpPr>
          <p:spPr>
            <a:xfrm rot="7047000">
              <a:off x="1363107" y="2544619"/>
              <a:ext cx="1076040" cy="136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lstStyle/>
            <a:p>
              <a:pPr marL="0" marR="0" lvl="0" indent="0" rtl="0" hangingPunct="0">
                <a:buNone/>
                <a:tabLst/>
              </a:pPr>
              <a:endParaRPr lang="ru-RU" sz="2400" b="1">
                <a:latin typeface="Times New Roman" pitchFamily="18"/>
                <a:ea typeface="Lucida Sans Unicode" pitchFamily="2"/>
                <a:cs typeface="Tahoma" pitchFamily="2"/>
              </a:endParaRPr>
            </a:p>
          </p:txBody>
        </p:sp>
      </p:grpSp>
      <p:grpSp>
        <p:nvGrpSpPr>
          <p:cNvPr id="6" name="Стрелка вправо 10"/>
          <p:cNvGrpSpPr/>
          <p:nvPr/>
        </p:nvGrpSpPr>
        <p:grpSpPr>
          <a:xfrm>
            <a:off x="5508104" y="1556792"/>
            <a:ext cx="749160" cy="1163880"/>
            <a:chOff x="6645240" y="2066760"/>
            <a:chExt cx="749160" cy="1163880"/>
          </a:xfrm>
        </p:grpSpPr>
        <p:pic>
          <p:nvPicPr>
            <p:cNvPr id="11" name="Стрелка вправо 10"/>
            <p:cNvPicPr>
              <a:picLocks noChangeAspect="1"/>
            </p:cNvPicPr>
            <p:nvPr/>
          </p:nvPicPr>
          <p:blipFill>
            <a:blip r:embed="rId7" cstate="print">
              <a:alphaModFix/>
              <a:lum/>
            </a:blip>
            <a:srcRect/>
            <a:stretch>
              <a:fillRect/>
            </a:stretch>
          </p:blipFill>
          <p:spPr>
            <a:xfrm>
              <a:off x="6645240" y="2066760"/>
              <a:ext cx="749160" cy="1163880"/>
            </a:xfrm>
            <a:prstGeom prst="rect">
              <a:avLst/>
            </a:prstGeom>
            <a:noFill/>
            <a:ln>
              <a:noFill/>
            </a:ln>
          </p:spPr>
        </p:pic>
        <p:sp>
          <p:nvSpPr>
            <p:cNvPr id="12" name="Полилиния 11"/>
            <p:cNvSpPr/>
            <p:nvPr/>
          </p:nvSpPr>
          <p:spPr>
            <a:xfrm rot="3801600">
              <a:off x="6470063" y="2545658"/>
              <a:ext cx="1077840" cy="1368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lstStyle/>
            <a:p>
              <a:pPr marL="0" marR="0" lvl="0" indent="0" rtl="0" hangingPunct="0">
                <a:buNone/>
                <a:tabLst/>
              </a:pPr>
              <a:endParaRPr lang="ru-RU" sz="2400" b="1">
                <a:latin typeface="Times New Roman" pitchFamily="18"/>
                <a:ea typeface="Lucida Sans Unicode" pitchFamily="2"/>
                <a:cs typeface="Tahoma" pitchFamily="2"/>
              </a:endParaRPr>
            </a:p>
          </p:txBody>
        </p:sp>
      </p:grpSp>
      <p:grpSp>
        <p:nvGrpSpPr>
          <p:cNvPr id="7" name="Стрелка вправо 11"/>
          <p:cNvGrpSpPr/>
          <p:nvPr/>
        </p:nvGrpSpPr>
        <p:grpSpPr>
          <a:xfrm>
            <a:off x="3419872" y="1628800"/>
            <a:ext cx="390600" cy="1150920"/>
            <a:chOff x="4224239" y="2109960"/>
            <a:chExt cx="390600" cy="1150920"/>
          </a:xfrm>
        </p:grpSpPr>
        <p:pic>
          <p:nvPicPr>
            <p:cNvPr id="14" name="Стрелка вправо 11"/>
            <p:cNvPicPr>
              <a:picLocks noChangeAspect="1"/>
            </p:cNvPicPr>
            <p:nvPr/>
          </p:nvPicPr>
          <p:blipFill>
            <a:blip r:embed="rId8" cstate="print">
              <a:alphaModFix/>
              <a:lum/>
            </a:blip>
            <a:srcRect/>
            <a:stretch>
              <a:fillRect/>
            </a:stretch>
          </p:blipFill>
          <p:spPr>
            <a:xfrm>
              <a:off x="4224239" y="2109960"/>
              <a:ext cx="390600" cy="1150920"/>
            </a:xfrm>
            <a:prstGeom prst="rect">
              <a:avLst/>
            </a:prstGeom>
            <a:noFill/>
            <a:ln>
              <a:noFill/>
            </a:ln>
          </p:spPr>
        </p:pic>
        <p:sp>
          <p:nvSpPr>
            <p:cNvPr id="15" name="Полилиния 14"/>
            <p:cNvSpPr/>
            <p:nvPr/>
          </p:nvSpPr>
          <p:spPr>
            <a:xfrm rot="5400000">
              <a:off x="3936241" y="2561400"/>
              <a:ext cx="976319" cy="1368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lstStyle/>
            <a:p>
              <a:pPr marL="0" marR="0" lvl="0" indent="0" rtl="0" hangingPunct="0">
                <a:buNone/>
                <a:tabLst/>
              </a:pPr>
              <a:endParaRPr lang="ru-RU" sz="2400" b="1">
                <a:latin typeface="Times New Roman" pitchFamily="18"/>
                <a:ea typeface="Lucida Sans Unicode" pitchFamily="2"/>
                <a:cs typeface="Tahoma" pitchFamily="2"/>
              </a:endParaRPr>
            </a:p>
          </p:txBody>
        </p:sp>
      </p:grpSp>
      <p:sp>
        <p:nvSpPr>
          <p:cNvPr id="33" name="Прямоугольник 32"/>
          <p:cNvSpPr/>
          <p:nvPr/>
        </p:nvSpPr>
        <p:spPr>
          <a:xfrm>
            <a:off x="1115616" y="4725144"/>
            <a:ext cx="1728192" cy="1015663"/>
          </a:xfrm>
          <a:prstGeom prst="rect">
            <a:avLst/>
          </a:prstGeom>
          <a:solidFill>
            <a:schemeClr val="accent6">
              <a:lumMod val="20000"/>
              <a:lumOff val="80000"/>
            </a:schemeClr>
          </a:solidFill>
          <a:ln>
            <a:noFill/>
          </a:ln>
        </p:spPr>
        <p:txBody>
          <a:bodyPr wrap="square">
            <a:spAutoFit/>
          </a:bodyPr>
          <a:lstStyle/>
          <a:p>
            <a:pPr lvl="0" algn="ctr"/>
            <a:r>
              <a:rPr lang="ru-RU" sz="20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Дальнейшее </a:t>
            </a:r>
            <a:r>
              <a:rPr lang="ru-RU" sz="2000" b="1" dirty="0" err="1"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дифференци-рование</a:t>
            </a:r>
            <a:endParaRPr lang="ru-RU" sz="20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grpSp>
        <p:nvGrpSpPr>
          <p:cNvPr id="10" name="Стрелка вправо 14"/>
          <p:cNvGrpSpPr/>
          <p:nvPr/>
        </p:nvGrpSpPr>
        <p:grpSpPr>
          <a:xfrm>
            <a:off x="2195736" y="3717032"/>
            <a:ext cx="792088" cy="920847"/>
            <a:chOff x="6742079" y="4150833"/>
            <a:chExt cx="785880" cy="920847"/>
          </a:xfrm>
        </p:grpSpPr>
        <p:pic>
          <p:nvPicPr>
            <p:cNvPr id="35" name="Стрелка вправо 14"/>
            <p:cNvPicPr>
              <a:picLocks noChangeAspect="1"/>
            </p:cNvPicPr>
            <p:nvPr/>
          </p:nvPicPr>
          <p:blipFill>
            <a:blip r:embed="rId4" cstate="print">
              <a:alphaModFix/>
              <a:lum/>
            </a:blip>
            <a:srcRect/>
            <a:stretch>
              <a:fillRect/>
            </a:stretch>
          </p:blipFill>
          <p:spPr>
            <a:xfrm>
              <a:off x="6742079" y="4169160"/>
              <a:ext cx="785880" cy="902520"/>
            </a:xfrm>
            <a:prstGeom prst="rect">
              <a:avLst/>
            </a:prstGeom>
            <a:noFill/>
            <a:ln>
              <a:noFill/>
            </a:ln>
          </p:spPr>
        </p:pic>
        <p:sp>
          <p:nvSpPr>
            <p:cNvPr id="36" name="Полилиния 35"/>
            <p:cNvSpPr/>
            <p:nvPr/>
          </p:nvSpPr>
          <p:spPr>
            <a:xfrm rot="7677600">
              <a:off x="6700044" y="4524513"/>
              <a:ext cx="885239" cy="137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lstStyle/>
            <a:p>
              <a:pPr marL="0" marR="0" lvl="0" indent="0" rtl="0" hangingPunct="0">
                <a:buNone/>
                <a:tabLst/>
              </a:pPr>
              <a:endParaRPr lang="ru-RU" sz="2400" b="1">
                <a:latin typeface="Times New Roman" pitchFamily="18"/>
                <a:ea typeface="Lucida Sans Unicode" pitchFamily="2"/>
                <a:cs typeface="Tahoma" pitchFamily="2"/>
              </a:endParaRPr>
            </a:p>
          </p:txBody>
        </p:sp>
      </p:grpSp>
      <p:sp>
        <p:nvSpPr>
          <p:cNvPr id="40" name="Прямоугольник 39"/>
          <p:cNvSpPr/>
          <p:nvPr/>
        </p:nvSpPr>
        <p:spPr>
          <a:xfrm>
            <a:off x="3707904" y="4797152"/>
            <a:ext cx="1935832" cy="400110"/>
          </a:xfrm>
          <a:prstGeom prst="rect">
            <a:avLst/>
          </a:prstGeom>
          <a:solidFill>
            <a:schemeClr val="accent6">
              <a:lumMod val="20000"/>
              <a:lumOff val="80000"/>
            </a:schemeClr>
          </a:solidFill>
          <a:ln>
            <a:noFill/>
          </a:ln>
        </p:spPr>
        <p:txBody>
          <a:bodyPr wrap="square">
            <a:spAutoFit/>
          </a:bodyPr>
          <a:lstStyle/>
          <a:p>
            <a:pPr lvl="0" algn="ctr"/>
            <a:r>
              <a:rPr lang="ru-RU" sz="20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Интеграция</a:t>
            </a:r>
          </a:p>
        </p:txBody>
      </p:sp>
      <p:sp>
        <p:nvSpPr>
          <p:cNvPr id="41" name="Прямоугольник 40"/>
          <p:cNvSpPr/>
          <p:nvPr/>
        </p:nvSpPr>
        <p:spPr>
          <a:xfrm>
            <a:off x="7064152" y="4869160"/>
            <a:ext cx="1900336" cy="707886"/>
          </a:xfrm>
          <a:prstGeom prst="rect">
            <a:avLst/>
          </a:prstGeom>
          <a:solidFill>
            <a:schemeClr val="accent6">
              <a:lumMod val="20000"/>
              <a:lumOff val="80000"/>
            </a:schemeClr>
          </a:solidFill>
          <a:ln>
            <a:noFill/>
          </a:ln>
        </p:spPr>
        <p:txBody>
          <a:bodyPr wrap="square">
            <a:spAutoFit/>
          </a:bodyPr>
          <a:lstStyle/>
          <a:p>
            <a:pPr lvl="0" algn="ctr"/>
            <a:r>
              <a:rPr lang="ru-RU" sz="20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Новые типы учреждений</a:t>
            </a:r>
          </a:p>
        </p:txBody>
      </p:sp>
      <p:sp>
        <p:nvSpPr>
          <p:cNvPr id="42" name="Прямоугольник 41"/>
          <p:cNvSpPr/>
          <p:nvPr/>
        </p:nvSpPr>
        <p:spPr>
          <a:xfrm>
            <a:off x="4716016" y="6021288"/>
            <a:ext cx="2295872" cy="400110"/>
          </a:xfrm>
          <a:prstGeom prst="rect">
            <a:avLst/>
          </a:prstGeom>
          <a:solidFill>
            <a:schemeClr val="accent6">
              <a:lumMod val="20000"/>
              <a:lumOff val="80000"/>
            </a:schemeClr>
          </a:solidFill>
          <a:ln>
            <a:noFill/>
          </a:ln>
        </p:spPr>
        <p:txBody>
          <a:bodyPr wrap="square">
            <a:spAutoFit/>
          </a:bodyPr>
          <a:lstStyle/>
          <a:p>
            <a:pPr lvl="0" algn="ctr"/>
            <a:r>
              <a:rPr lang="ru-RU" sz="20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Сопровождение</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fontScale="90000"/>
          </a:bodyPr>
          <a:lstStyle/>
          <a:p>
            <a:pPr algn="ctr"/>
            <a:r>
              <a:rPr lang="ru-RU" altLang="ru-RU" sz="2800" b="1" smtClean="0">
                <a:solidFill>
                  <a:srgbClr val="000000"/>
                </a:solidFill>
                <a:latin typeface="Times New Roman" pitchFamily="18" charset="0"/>
                <a:cs typeface="Times New Roman" pitchFamily="18" charset="0"/>
              </a:rPr>
              <a:t>Федеральный закон от 29.12.2012 N 273-ФЗ</a:t>
            </a:r>
            <a:br>
              <a:rPr lang="ru-RU" altLang="ru-RU" sz="2800" b="1" smtClean="0">
                <a:solidFill>
                  <a:srgbClr val="000000"/>
                </a:solidFill>
                <a:latin typeface="Times New Roman" pitchFamily="18" charset="0"/>
                <a:cs typeface="Times New Roman" pitchFamily="18" charset="0"/>
              </a:rPr>
            </a:br>
            <a:r>
              <a:rPr lang="ru-RU" altLang="ru-RU" sz="2800" b="1" smtClean="0">
                <a:solidFill>
                  <a:srgbClr val="000000"/>
                </a:solidFill>
                <a:latin typeface="Times New Roman" pitchFamily="18" charset="0"/>
                <a:cs typeface="Times New Roman" pitchFamily="18" charset="0"/>
              </a:rPr>
              <a:t>(ред. от 23.07.2013)</a:t>
            </a:r>
            <a:br>
              <a:rPr lang="ru-RU" altLang="ru-RU" sz="2800" b="1" smtClean="0">
                <a:solidFill>
                  <a:srgbClr val="000000"/>
                </a:solidFill>
                <a:latin typeface="Times New Roman" pitchFamily="18" charset="0"/>
                <a:cs typeface="Times New Roman" pitchFamily="18" charset="0"/>
              </a:rPr>
            </a:br>
            <a:r>
              <a:rPr lang="ru-RU" altLang="ru-RU" sz="2800" b="1" smtClean="0">
                <a:solidFill>
                  <a:srgbClr val="000000"/>
                </a:solidFill>
                <a:latin typeface="Times New Roman" pitchFamily="18" charset="0"/>
                <a:cs typeface="Times New Roman" pitchFamily="18" charset="0"/>
              </a:rPr>
              <a:t>"Об образовании в Российской Федерации"</a:t>
            </a:r>
          </a:p>
        </p:txBody>
      </p:sp>
      <p:sp>
        <p:nvSpPr>
          <p:cNvPr id="9219" name="Rectangle 3"/>
          <p:cNvSpPr>
            <a:spLocks noGrp="1" noChangeArrowheads="1"/>
          </p:cNvSpPr>
          <p:nvPr>
            <p:ph type="body" idx="1"/>
          </p:nvPr>
        </p:nvSpPr>
        <p:spPr>
          <a:xfrm>
            <a:off x="457200" y="2928934"/>
            <a:ext cx="8229600" cy="3395666"/>
          </a:xfrm>
        </p:spPr>
        <p:txBody>
          <a:bodyPr/>
          <a:lstStyle/>
          <a:p>
            <a:pPr algn="just">
              <a:lnSpc>
                <a:spcPct val="90000"/>
              </a:lnSpc>
            </a:pPr>
            <a:r>
              <a:rPr lang="ru-RU" altLang="ru-RU" sz="2400" b="1" dirty="0" smtClean="0">
                <a:solidFill>
                  <a:schemeClr val="folHlink"/>
                </a:solidFill>
                <a:latin typeface="Times New Roman" pitchFamily="18" charset="0"/>
              </a:rPr>
              <a:t>инклюзивное образование</a:t>
            </a:r>
            <a:r>
              <a:rPr lang="ru-RU" altLang="ru-RU" sz="2400" dirty="0" smtClean="0">
                <a:latin typeface="Times New Roman" pitchFamily="18" charset="0"/>
              </a:rPr>
              <a:t> - обеспечение равного доступа к образованию для всех обучающихся с учетом разнообразия особых образовательных потребностей и индивидуальных возможностей;</a:t>
            </a:r>
          </a:p>
          <a:p>
            <a:pPr>
              <a:lnSpc>
                <a:spcPct val="90000"/>
              </a:lnSpc>
              <a:buNone/>
            </a:pPr>
            <a:endParaRPr lang="ru-RU" altLang="ru-RU" sz="24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extBox 3"/>
          <p:cNvPicPr>
            <a:picLocks noChangeAspect="1"/>
          </p:cNvPicPr>
          <p:nvPr/>
        </p:nvPicPr>
        <p:blipFill>
          <a:blip r:embed="rId3" cstate="print">
            <a:alphaModFix/>
            <a:lum/>
          </a:blip>
          <a:srcRect/>
          <a:stretch>
            <a:fillRect/>
          </a:stretch>
        </p:blipFill>
        <p:spPr>
          <a:xfrm>
            <a:off x="2371680" y="963720"/>
            <a:ext cx="4327560" cy="1066680"/>
          </a:xfrm>
          <a:prstGeom prst="rect">
            <a:avLst/>
          </a:prstGeom>
          <a:noFill/>
          <a:ln>
            <a:noFill/>
          </a:ln>
        </p:spPr>
      </p:pic>
      <p:pic>
        <p:nvPicPr>
          <p:cNvPr id="3" name="TextBox 4"/>
          <p:cNvPicPr>
            <a:picLocks noChangeAspect="1"/>
          </p:cNvPicPr>
          <p:nvPr/>
        </p:nvPicPr>
        <p:blipFill>
          <a:blip r:embed="rId4" cstate="print">
            <a:alphaModFix/>
            <a:lum/>
          </a:blip>
          <a:srcRect/>
          <a:stretch>
            <a:fillRect/>
          </a:stretch>
        </p:blipFill>
        <p:spPr>
          <a:xfrm>
            <a:off x="158760" y="2286000"/>
            <a:ext cx="3468600" cy="884159"/>
          </a:xfrm>
          <a:prstGeom prst="rect">
            <a:avLst/>
          </a:prstGeom>
          <a:noFill/>
          <a:ln>
            <a:noFill/>
          </a:ln>
        </p:spPr>
      </p:pic>
      <p:pic>
        <p:nvPicPr>
          <p:cNvPr id="4" name="TextBox 6"/>
          <p:cNvPicPr>
            <a:picLocks noChangeAspect="1"/>
          </p:cNvPicPr>
          <p:nvPr/>
        </p:nvPicPr>
        <p:blipFill>
          <a:blip r:embed="rId5" cstate="print">
            <a:alphaModFix/>
            <a:lum/>
          </a:blip>
          <a:srcRect/>
          <a:stretch>
            <a:fillRect/>
          </a:stretch>
        </p:blipFill>
        <p:spPr>
          <a:xfrm>
            <a:off x="4803840" y="2286000"/>
            <a:ext cx="4181400" cy="1133640"/>
          </a:xfrm>
          <a:prstGeom prst="rect">
            <a:avLst/>
          </a:prstGeom>
          <a:noFill/>
          <a:ln>
            <a:noFill/>
          </a:ln>
        </p:spPr>
      </p:pic>
      <p:pic>
        <p:nvPicPr>
          <p:cNvPr id="5" name="TextBox 13"/>
          <p:cNvPicPr>
            <a:picLocks noChangeAspect="1"/>
          </p:cNvPicPr>
          <p:nvPr/>
        </p:nvPicPr>
        <p:blipFill>
          <a:blip r:embed="rId6" cstate="print">
            <a:alphaModFix/>
            <a:lum/>
          </a:blip>
          <a:srcRect/>
          <a:stretch>
            <a:fillRect/>
          </a:stretch>
        </p:blipFill>
        <p:spPr>
          <a:xfrm>
            <a:off x="-55440" y="3322799"/>
            <a:ext cx="2043000" cy="2054160"/>
          </a:xfrm>
          <a:prstGeom prst="rect">
            <a:avLst/>
          </a:prstGeom>
          <a:noFill/>
          <a:ln>
            <a:noFill/>
          </a:ln>
        </p:spPr>
      </p:pic>
      <p:pic>
        <p:nvPicPr>
          <p:cNvPr id="6" name="TextBox 34"/>
          <p:cNvPicPr>
            <a:picLocks noChangeAspect="1"/>
          </p:cNvPicPr>
          <p:nvPr/>
        </p:nvPicPr>
        <p:blipFill>
          <a:blip r:embed="rId7" cstate="print">
            <a:alphaModFix/>
            <a:lum/>
          </a:blip>
          <a:srcRect/>
          <a:stretch>
            <a:fillRect/>
          </a:stretch>
        </p:blipFill>
        <p:spPr>
          <a:xfrm>
            <a:off x="2195736" y="3356992"/>
            <a:ext cx="1993680" cy="1925640"/>
          </a:xfrm>
          <a:prstGeom prst="rect">
            <a:avLst/>
          </a:prstGeom>
          <a:noFill/>
          <a:ln>
            <a:noFill/>
          </a:ln>
        </p:spPr>
      </p:pic>
      <p:pic>
        <p:nvPicPr>
          <p:cNvPr id="7" name="TextBox 35"/>
          <p:cNvPicPr>
            <a:picLocks noChangeAspect="1"/>
          </p:cNvPicPr>
          <p:nvPr/>
        </p:nvPicPr>
        <p:blipFill>
          <a:blip r:embed="rId8" cstate="print">
            <a:alphaModFix/>
            <a:lum/>
          </a:blip>
          <a:srcRect/>
          <a:stretch>
            <a:fillRect/>
          </a:stretch>
        </p:blipFill>
        <p:spPr>
          <a:xfrm>
            <a:off x="585720" y="5462640"/>
            <a:ext cx="2932200" cy="1206359"/>
          </a:xfrm>
          <a:prstGeom prst="rect">
            <a:avLst/>
          </a:prstGeom>
          <a:noFill/>
          <a:ln>
            <a:noFill/>
          </a:ln>
        </p:spPr>
      </p:pic>
      <p:pic>
        <p:nvPicPr>
          <p:cNvPr id="8" name="TextBox 36"/>
          <p:cNvPicPr>
            <a:picLocks noChangeAspect="1"/>
          </p:cNvPicPr>
          <p:nvPr/>
        </p:nvPicPr>
        <p:blipFill>
          <a:blip r:embed="rId9" cstate="print">
            <a:alphaModFix/>
            <a:lum/>
          </a:blip>
          <a:srcRect/>
          <a:stretch>
            <a:fillRect/>
          </a:stretch>
        </p:blipFill>
        <p:spPr>
          <a:xfrm>
            <a:off x="4443480" y="3322799"/>
            <a:ext cx="2206440" cy="1279440"/>
          </a:xfrm>
          <a:prstGeom prst="rect">
            <a:avLst/>
          </a:prstGeom>
          <a:noFill/>
          <a:ln>
            <a:noFill/>
          </a:ln>
        </p:spPr>
      </p:pic>
      <p:pic>
        <p:nvPicPr>
          <p:cNvPr id="9" name="TextBox 37"/>
          <p:cNvPicPr>
            <a:picLocks noChangeAspect="1"/>
          </p:cNvPicPr>
          <p:nvPr/>
        </p:nvPicPr>
        <p:blipFill>
          <a:blip r:embed="rId10" cstate="print">
            <a:alphaModFix/>
            <a:lum/>
          </a:blip>
          <a:srcRect/>
          <a:stretch>
            <a:fillRect/>
          </a:stretch>
        </p:blipFill>
        <p:spPr>
          <a:xfrm>
            <a:off x="7016760" y="3322799"/>
            <a:ext cx="2182680" cy="1414440"/>
          </a:xfrm>
          <a:prstGeom prst="rect">
            <a:avLst/>
          </a:prstGeom>
          <a:noFill/>
          <a:ln>
            <a:noFill/>
          </a:ln>
        </p:spPr>
      </p:pic>
      <p:pic>
        <p:nvPicPr>
          <p:cNvPr id="11" name="TextBox 39"/>
          <p:cNvPicPr>
            <a:picLocks noChangeAspect="1"/>
          </p:cNvPicPr>
          <p:nvPr/>
        </p:nvPicPr>
        <p:blipFill>
          <a:blip r:embed="rId11" cstate="print">
            <a:alphaModFix/>
            <a:lum/>
          </a:blip>
          <a:srcRect/>
          <a:stretch>
            <a:fillRect/>
          </a:stretch>
        </p:blipFill>
        <p:spPr>
          <a:xfrm>
            <a:off x="5376960" y="4675320"/>
            <a:ext cx="1249200" cy="2060280"/>
          </a:xfrm>
          <a:prstGeom prst="rect">
            <a:avLst/>
          </a:prstGeom>
          <a:noFill/>
          <a:ln>
            <a:noFill/>
          </a:ln>
        </p:spPr>
      </p:pic>
      <p:pic>
        <p:nvPicPr>
          <p:cNvPr id="12" name="TextBox 40"/>
          <p:cNvPicPr>
            <a:picLocks noChangeAspect="1"/>
          </p:cNvPicPr>
          <p:nvPr/>
        </p:nvPicPr>
        <p:blipFill>
          <a:blip r:embed="rId12" cstate="print">
            <a:alphaModFix/>
            <a:lum/>
          </a:blip>
          <a:srcRect/>
          <a:stretch>
            <a:fillRect/>
          </a:stretch>
        </p:blipFill>
        <p:spPr>
          <a:xfrm>
            <a:off x="6729480" y="4675320"/>
            <a:ext cx="1255680" cy="1927080"/>
          </a:xfrm>
          <a:prstGeom prst="rect">
            <a:avLst/>
          </a:prstGeom>
          <a:noFill/>
          <a:ln>
            <a:noFill/>
          </a:ln>
        </p:spPr>
      </p:pic>
      <p:pic>
        <p:nvPicPr>
          <p:cNvPr id="13" name="TextBox 41"/>
          <p:cNvPicPr>
            <a:picLocks noChangeAspect="1"/>
          </p:cNvPicPr>
          <p:nvPr/>
        </p:nvPicPr>
        <p:blipFill>
          <a:blip r:embed="rId13" cstate="print">
            <a:alphaModFix/>
            <a:lum/>
          </a:blip>
          <a:srcRect/>
          <a:stretch>
            <a:fillRect/>
          </a:stretch>
        </p:blipFill>
        <p:spPr>
          <a:xfrm>
            <a:off x="7943760" y="4675320"/>
            <a:ext cx="1255680" cy="1927080"/>
          </a:xfrm>
          <a:prstGeom prst="rect">
            <a:avLst/>
          </a:prstGeom>
          <a:noFill/>
          <a:ln>
            <a:noFill/>
          </a:ln>
        </p:spPr>
      </p:pic>
      <p:sp>
        <p:nvSpPr>
          <p:cNvPr id="14" name="Стрелка углом вверх 48"/>
          <p:cNvSpPr/>
          <p:nvPr/>
        </p:nvSpPr>
        <p:spPr>
          <a:xfrm rot="10800000">
            <a:off x="1500120" y="1428481"/>
            <a:ext cx="1000080" cy="928439"/>
          </a:xfrm>
          <a:custGeom>
            <a:avLst/>
            <a:gdLst>
              <a:gd name="f0" fmla="val 10800000"/>
              <a:gd name="f1" fmla="val 5400000"/>
              <a:gd name="f2" fmla="val 180"/>
              <a:gd name="f3" fmla="val w"/>
              <a:gd name="f4" fmla="val h"/>
              <a:gd name="f5" fmla="val 0"/>
              <a:gd name="f6" fmla="val 1000125"/>
              <a:gd name="f7" fmla="val 928688"/>
              <a:gd name="f8" fmla="val 696516"/>
              <a:gd name="f9" fmla="val 651867"/>
              <a:gd name="f10" fmla="val 232172"/>
              <a:gd name="f11" fmla="val 535781"/>
              <a:gd name="f12" fmla="val 767953"/>
              <a:gd name="f13" fmla="val 884039"/>
              <a:gd name="f14" fmla="+- 0 0 0"/>
              <a:gd name="f15" fmla="*/ f3 1 1000125"/>
              <a:gd name="f16" fmla="*/ f4 1 928688"/>
              <a:gd name="f17" fmla="*/ f14 f0 1"/>
              <a:gd name="f18" fmla="*/ 0 f15 1"/>
              <a:gd name="f19" fmla="*/ 884039 f15 1"/>
              <a:gd name="f20" fmla="*/ 928688 f16 1"/>
              <a:gd name="f21" fmla="*/ 696516 f16 1"/>
              <a:gd name="f22" fmla="*/ 767953 f15 1"/>
              <a:gd name="f23" fmla="*/ 0 f16 1"/>
              <a:gd name="f24" fmla="*/ f17 1 f2"/>
              <a:gd name="f25" fmla="*/ 535781 f15 1"/>
              <a:gd name="f26" fmla="*/ 232172 f16 1"/>
              <a:gd name="f27" fmla="*/ 812602 f16 1"/>
              <a:gd name="f28" fmla="*/ 442020 f15 1"/>
              <a:gd name="f29" fmla="*/ 580430 f16 1"/>
              <a:gd name="f30" fmla="*/ 1000125 f15 1"/>
              <a:gd name="f31" fmla="+- f24 0 f1"/>
            </a:gdLst>
            <a:ahLst/>
            <a:cxnLst>
              <a:cxn ang="3cd4">
                <a:pos x="hc" y="t"/>
              </a:cxn>
              <a:cxn ang="0">
                <a:pos x="r" y="vc"/>
              </a:cxn>
              <a:cxn ang="cd4">
                <a:pos x="hc" y="b"/>
              </a:cxn>
              <a:cxn ang="cd2">
                <a:pos x="l" y="vc"/>
              </a:cxn>
              <a:cxn ang="f31">
                <a:pos x="f22" y="f23"/>
              </a:cxn>
              <a:cxn ang="f31">
                <a:pos x="f25" y="f26"/>
              </a:cxn>
              <a:cxn ang="f31">
                <a:pos x="f18" y="f27"/>
              </a:cxn>
              <a:cxn ang="f31">
                <a:pos x="f28" y="f20"/>
              </a:cxn>
              <a:cxn ang="f31">
                <a:pos x="f19" y="f29"/>
              </a:cxn>
              <a:cxn ang="f31">
                <a:pos x="f30" y="f26"/>
              </a:cxn>
            </a:cxnLst>
            <a:rect l="f18" t="f21" r="f19" b="f20"/>
            <a:pathLst>
              <a:path w="1000125" h="928688">
                <a:moveTo>
                  <a:pt x="f5" y="f8"/>
                </a:moveTo>
                <a:lnTo>
                  <a:pt x="f9" y="f8"/>
                </a:lnTo>
                <a:lnTo>
                  <a:pt x="f9" y="f10"/>
                </a:lnTo>
                <a:lnTo>
                  <a:pt x="f11" y="f10"/>
                </a:lnTo>
                <a:lnTo>
                  <a:pt x="f12" y="f5"/>
                </a:lnTo>
                <a:lnTo>
                  <a:pt x="f6" y="f10"/>
                </a:lnTo>
                <a:lnTo>
                  <a:pt x="f13" y="f10"/>
                </a:lnTo>
                <a:lnTo>
                  <a:pt x="f13" y="f7"/>
                </a:lnTo>
                <a:lnTo>
                  <a:pt x="f5" y="f7"/>
                </a:lnTo>
                <a:close/>
              </a:path>
            </a:pathLst>
          </a:custGeom>
          <a:solidFill>
            <a:srgbClr val="966E00"/>
          </a:solidFill>
          <a:ln w="9360">
            <a:solidFill>
              <a:srgbClr val="2E2500"/>
            </a:solidFill>
            <a:prstDash val="solid"/>
            <a:round/>
          </a:ln>
        </p:spPr>
        <p:txBody>
          <a:bodyPr vert="horz" wrap="square" lIns="90000" tIns="46800" rIns="90000" bIns="46800" anchor="t" anchorCtr="0" compatLnSpc="0"/>
          <a:lstStyle/>
          <a:p>
            <a:pPr lvl="0" rtl="0" hangingPunct="0">
              <a:buNone/>
              <a:tabLst/>
            </a:pPr>
            <a:endParaRPr lang="ru-RU" sz="2400">
              <a:latin typeface="Times New Roman" pitchFamily="18"/>
              <a:ea typeface="Lucida Sans Unicode" pitchFamily="2"/>
              <a:cs typeface="Tahoma" pitchFamily="2"/>
            </a:endParaRPr>
          </a:p>
        </p:txBody>
      </p:sp>
      <p:pic>
        <p:nvPicPr>
          <p:cNvPr id="15" name="Стрелка углом вверх 49"/>
          <p:cNvPicPr>
            <a:picLocks noChangeAspect="1"/>
          </p:cNvPicPr>
          <p:nvPr/>
        </p:nvPicPr>
        <p:blipFill>
          <a:blip r:embed="rId14" cstate="print">
            <a:alphaModFix/>
            <a:lum/>
          </a:blip>
          <a:srcRect/>
          <a:stretch>
            <a:fillRect/>
          </a:stretch>
        </p:blipFill>
        <p:spPr>
          <a:xfrm>
            <a:off x="6546960" y="1407959"/>
            <a:ext cx="1042919" cy="963720"/>
          </a:xfrm>
          <a:prstGeom prst="rect">
            <a:avLst/>
          </a:prstGeom>
          <a:noFill/>
          <a:ln>
            <a:noFill/>
          </a:ln>
        </p:spPr>
      </p:pic>
      <p:cxnSp>
        <p:nvCxnSpPr>
          <p:cNvPr id="26" name="Прямая со стрелкой 25"/>
          <p:cNvCxnSpPr/>
          <p:nvPr/>
        </p:nvCxnSpPr>
        <p:spPr>
          <a:xfrm>
            <a:off x="611560" y="2636912"/>
            <a:ext cx="0" cy="72008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p:cNvCxnSpPr/>
          <p:nvPr/>
        </p:nvCxnSpPr>
        <p:spPr>
          <a:xfrm>
            <a:off x="3275856" y="2636912"/>
            <a:ext cx="0" cy="72008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Прямая со стрелкой 27"/>
          <p:cNvCxnSpPr/>
          <p:nvPr/>
        </p:nvCxnSpPr>
        <p:spPr>
          <a:xfrm>
            <a:off x="5220072" y="2636912"/>
            <a:ext cx="0" cy="72008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p:cNvCxnSpPr/>
          <p:nvPr/>
        </p:nvCxnSpPr>
        <p:spPr>
          <a:xfrm>
            <a:off x="8532440" y="2636912"/>
            <a:ext cx="0" cy="72008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Прямая со стрелкой 29"/>
          <p:cNvCxnSpPr>
            <a:endCxn id="7" idx="0"/>
          </p:cNvCxnSpPr>
          <p:nvPr/>
        </p:nvCxnSpPr>
        <p:spPr>
          <a:xfrm>
            <a:off x="2051720" y="2780928"/>
            <a:ext cx="100" cy="2681712"/>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Прямая со стрелкой 31"/>
          <p:cNvCxnSpPr/>
          <p:nvPr/>
        </p:nvCxnSpPr>
        <p:spPr>
          <a:xfrm flipH="1">
            <a:off x="4788024" y="4293096"/>
            <a:ext cx="216024" cy="432048"/>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Прямая со стрелкой 33"/>
          <p:cNvCxnSpPr/>
          <p:nvPr/>
        </p:nvCxnSpPr>
        <p:spPr>
          <a:xfrm>
            <a:off x="5868144" y="4293096"/>
            <a:ext cx="144016" cy="432048"/>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Прямая со стрелкой 35"/>
          <p:cNvCxnSpPr/>
          <p:nvPr/>
        </p:nvCxnSpPr>
        <p:spPr>
          <a:xfrm flipH="1">
            <a:off x="7308304" y="4221088"/>
            <a:ext cx="72008" cy="504056"/>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Прямая со стрелкой 37"/>
          <p:cNvCxnSpPr/>
          <p:nvPr/>
        </p:nvCxnSpPr>
        <p:spPr>
          <a:xfrm>
            <a:off x="8748464" y="4221088"/>
            <a:ext cx="72008" cy="432048"/>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Прямоугольник 30"/>
          <p:cNvSpPr/>
          <p:nvPr/>
        </p:nvSpPr>
        <p:spPr>
          <a:xfrm>
            <a:off x="4211960" y="4801795"/>
            <a:ext cx="1152128" cy="1723549"/>
          </a:xfrm>
          <a:prstGeom prst="rect">
            <a:avLst/>
          </a:prstGeom>
          <a:solidFill>
            <a:schemeClr val="accent3">
              <a:lumMod val="20000"/>
              <a:lumOff val="80000"/>
            </a:schemeClr>
          </a:solidFill>
          <a:effectLst>
            <a:outerShdw blurRad="50800" dist="38100" dir="2700000" algn="tl" rotWithShape="0">
              <a:prstClr val="black">
                <a:alpha val="40000"/>
              </a:prstClr>
            </a:outerShdw>
          </a:effectLst>
        </p:spPr>
        <p:txBody>
          <a:bodyPr wrap="square" lIns="0" tIns="0" rIns="0" bIns="0">
            <a:spAutoFit/>
          </a:bodyPr>
          <a:lstStyle/>
          <a:p>
            <a:pPr algn="ctr"/>
            <a:r>
              <a:rPr lang="ru-RU" sz="1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Обучение и воспитание в комбинированном (коррекционном) специальном учреждении</a:t>
            </a:r>
            <a:endParaRPr lang="ru-RU" sz="1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extBox 20"/>
          <p:cNvPicPr>
            <a:picLocks noChangeAspect="1"/>
          </p:cNvPicPr>
          <p:nvPr/>
        </p:nvPicPr>
        <p:blipFill>
          <a:blip r:embed="rId3" cstate="print">
            <a:alphaModFix/>
            <a:lum/>
          </a:blip>
          <a:srcRect/>
          <a:stretch>
            <a:fillRect/>
          </a:stretch>
        </p:blipFill>
        <p:spPr>
          <a:xfrm>
            <a:off x="3591000" y="1676519"/>
            <a:ext cx="1822319" cy="1127160"/>
          </a:xfrm>
          <a:prstGeom prst="rect">
            <a:avLst/>
          </a:prstGeom>
          <a:noFill/>
          <a:ln>
            <a:noFill/>
          </a:ln>
        </p:spPr>
      </p:pic>
      <p:pic>
        <p:nvPicPr>
          <p:cNvPr id="3" name="TextBox 6"/>
          <p:cNvPicPr>
            <a:picLocks noChangeAspect="1"/>
          </p:cNvPicPr>
          <p:nvPr/>
        </p:nvPicPr>
        <p:blipFill>
          <a:blip r:embed="rId4" cstate="print">
            <a:alphaModFix/>
            <a:lum/>
          </a:blip>
          <a:srcRect/>
          <a:stretch>
            <a:fillRect/>
          </a:stretch>
        </p:blipFill>
        <p:spPr>
          <a:xfrm>
            <a:off x="658800" y="1158840"/>
            <a:ext cx="2395439" cy="706320"/>
          </a:xfrm>
          <a:prstGeom prst="rect">
            <a:avLst/>
          </a:prstGeom>
          <a:noFill/>
          <a:ln>
            <a:noFill/>
          </a:ln>
        </p:spPr>
      </p:pic>
      <p:pic>
        <p:nvPicPr>
          <p:cNvPr id="4" name="TextBox 7"/>
          <p:cNvPicPr>
            <a:picLocks noChangeAspect="1"/>
          </p:cNvPicPr>
          <p:nvPr/>
        </p:nvPicPr>
        <p:blipFill>
          <a:blip r:embed="rId5" cstate="print">
            <a:alphaModFix/>
            <a:lum/>
          </a:blip>
          <a:srcRect/>
          <a:stretch>
            <a:fillRect/>
          </a:stretch>
        </p:blipFill>
        <p:spPr>
          <a:xfrm>
            <a:off x="5877000" y="1158840"/>
            <a:ext cx="2395439" cy="706320"/>
          </a:xfrm>
          <a:prstGeom prst="rect">
            <a:avLst/>
          </a:prstGeom>
          <a:noFill/>
          <a:ln>
            <a:noFill/>
          </a:ln>
        </p:spPr>
      </p:pic>
      <p:grpSp>
        <p:nvGrpSpPr>
          <p:cNvPr id="5" name="Стрелка вправо 12"/>
          <p:cNvGrpSpPr/>
          <p:nvPr/>
        </p:nvGrpSpPr>
        <p:grpSpPr>
          <a:xfrm>
            <a:off x="2987640" y="1481039"/>
            <a:ext cx="798480" cy="609840"/>
            <a:chOff x="2987640" y="1481039"/>
            <a:chExt cx="798480" cy="609840"/>
          </a:xfrm>
        </p:grpSpPr>
        <p:pic>
          <p:nvPicPr>
            <p:cNvPr id="6" name="Стрелка вправо 12"/>
            <p:cNvPicPr>
              <a:picLocks noChangeAspect="1"/>
            </p:cNvPicPr>
            <p:nvPr/>
          </p:nvPicPr>
          <p:blipFill>
            <a:blip r:embed="rId6" cstate="print">
              <a:alphaModFix/>
              <a:lum/>
            </a:blip>
            <a:srcRect/>
            <a:stretch>
              <a:fillRect/>
            </a:stretch>
          </p:blipFill>
          <p:spPr>
            <a:xfrm>
              <a:off x="2987640" y="1481039"/>
              <a:ext cx="798480" cy="609840"/>
            </a:xfrm>
            <a:prstGeom prst="rect">
              <a:avLst/>
            </a:prstGeom>
            <a:noFill/>
            <a:ln>
              <a:noFill/>
            </a:ln>
          </p:spPr>
        </p:pic>
        <p:sp>
          <p:nvSpPr>
            <p:cNvPr id="7" name="Полилиния 6"/>
            <p:cNvSpPr/>
            <p:nvPr/>
          </p:nvSpPr>
          <p:spPr>
            <a:xfrm rot="1576200">
              <a:off x="3055972" y="1644486"/>
              <a:ext cx="620640" cy="1987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lstStyle/>
            <a:p>
              <a:pPr marL="0" marR="0" lvl="0" indent="0" rtl="0" hangingPunct="0">
                <a:buNone/>
                <a:tabLst/>
              </a:pPr>
              <a:endParaRPr lang="ru-RU" sz="2400" b="1">
                <a:latin typeface="Times New Roman" pitchFamily="18"/>
                <a:ea typeface="Lucida Sans Unicode" pitchFamily="2"/>
                <a:cs typeface="Tahoma" pitchFamily="2"/>
              </a:endParaRPr>
            </a:p>
          </p:txBody>
        </p:sp>
      </p:grpSp>
      <p:grpSp>
        <p:nvGrpSpPr>
          <p:cNvPr id="8" name="Стрелка вправо 13"/>
          <p:cNvGrpSpPr/>
          <p:nvPr/>
        </p:nvGrpSpPr>
        <p:grpSpPr>
          <a:xfrm>
            <a:off x="5254560" y="1407959"/>
            <a:ext cx="785880" cy="628920"/>
            <a:chOff x="5254560" y="1407959"/>
            <a:chExt cx="785880" cy="628920"/>
          </a:xfrm>
        </p:grpSpPr>
        <p:pic>
          <p:nvPicPr>
            <p:cNvPr id="9" name="Стрелка вправо 13"/>
            <p:cNvPicPr>
              <a:picLocks noChangeAspect="1"/>
            </p:cNvPicPr>
            <p:nvPr/>
          </p:nvPicPr>
          <p:blipFill>
            <a:blip r:embed="rId7" cstate="print">
              <a:alphaModFix/>
              <a:lum/>
            </a:blip>
            <a:srcRect/>
            <a:stretch>
              <a:fillRect/>
            </a:stretch>
          </p:blipFill>
          <p:spPr>
            <a:xfrm>
              <a:off x="5254560" y="1407959"/>
              <a:ext cx="785880" cy="628920"/>
            </a:xfrm>
            <a:prstGeom prst="rect">
              <a:avLst/>
            </a:prstGeom>
            <a:noFill/>
            <a:ln>
              <a:noFill/>
            </a:ln>
          </p:spPr>
        </p:pic>
        <p:sp>
          <p:nvSpPr>
            <p:cNvPr id="10" name="Полилиния 9"/>
            <p:cNvSpPr/>
            <p:nvPr/>
          </p:nvSpPr>
          <p:spPr>
            <a:xfrm rot="8988600">
              <a:off x="5357926" y="1585767"/>
              <a:ext cx="620640" cy="1987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lstStyle/>
            <a:p>
              <a:pPr marL="0" marR="0" lvl="0" indent="0" rtl="0" hangingPunct="0">
                <a:buNone/>
                <a:tabLst/>
              </a:pPr>
              <a:endParaRPr lang="ru-RU" sz="2400" b="1">
                <a:latin typeface="Times New Roman" pitchFamily="18"/>
                <a:ea typeface="Lucida Sans Unicode" pitchFamily="2"/>
                <a:cs typeface="Tahoma" pitchFamily="2"/>
              </a:endParaRPr>
            </a:p>
          </p:txBody>
        </p:sp>
      </p:grpSp>
      <p:pic>
        <p:nvPicPr>
          <p:cNvPr id="11" name="TextBox 21"/>
          <p:cNvPicPr>
            <a:picLocks noChangeAspect="1"/>
          </p:cNvPicPr>
          <p:nvPr/>
        </p:nvPicPr>
        <p:blipFill>
          <a:blip r:embed="rId8" cstate="print">
            <a:alphaModFix/>
            <a:lum/>
          </a:blip>
          <a:srcRect/>
          <a:stretch>
            <a:fillRect/>
          </a:stretch>
        </p:blipFill>
        <p:spPr>
          <a:xfrm>
            <a:off x="3371760" y="4084560"/>
            <a:ext cx="2400479" cy="712800"/>
          </a:xfrm>
          <a:prstGeom prst="rect">
            <a:avLst/>
          </a:prstGeom>
          <a:noFill/>
          <a:ln>
            <a:noFill/>
          </a:ln>
        </p:spPr>
      </p:pic>
      <p:grpSp>
        <p:nvGrpSpPr>
          <p:cNvPr id="12" name="Стрелка вправо 22"/>
          <p:cNvGrpSpPr/>
          <p:nvPr/>
        </p:nvGrpSpPr>
        <p:grpSpPr>
          <a:xfrm>
            <a:off x="2457360" y="1584356"/>
            <a:ext cx="1633680" cy="2706480"/>
            <a:chOff x="2457360" y="1584356"/>
            <a:chExt cx="1633680" cy="2706480"/>
          </a:xfrm>
        </p:grpSpPr>
        <p:pic>
          <p:nvPicPr>
            <p:cNvPr id="13" name="Стрелка вправо 22"/>
            <p:cNvPicPr>
              <a:picLocks noChangeAspect="1"/>
            </p:cNvPicPr>
            <p:nvPr/>
          </p:nvPicPr>
          <p:blipFill>
            <a:blip r:embed="rId9" cstate="print">
              <a:alphaModFix/>
              <a:lum/>
            </a:blip>
            <a:srcRect/>
            <a:stretch>
              <a:fillRect/>
            </a:stretch>
          </p:blipFill>
          <p:spPr>
            <a:xfrm>
              <a:off x="2457360" y="1662840"/>
              <a:ext cx="1633680" cy="2627640"/>
            </a:xfrm>
            <a:prstGeom prst="rect">
              <a:avLst/>
            </a:prstGeom>
            <a:noFill/>
            <a:ln>
              <a:noFill/>
            </a:ln>
          </p:spPr>
        </p:pic>
        <p:sp>
          <p:nvSpPr>
            <p:cNvPr id="14" name="Полилиния 13"/>
            <p:cNvSpPr/>
            <p:nvPr/>
          </p:nvSpPr>
          <p:spPr>
            <a:xfrm rot="3726000">
              <a:off x="1901689" y="2838416"/>
              <a:ext cx="2706480" cy="1983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lstStyle/>
            <a:p>
              <a:pPr marL="0" marR="0" lvl="0" indent="0" rtl="0" hangingPunct="0">
                <a:buNone/>
                <a:tabLst/>
              </a:pPr>
              <a:endParaRPr lang="ru-RU" sz="2400" b="1">
                <a:latin typeface="Times New Roman" pitchFamily="18"/>
                <a:ea typeface="Lucida Sans Unicode" pitchFamily="2"/>
                <a:cs typeface="Tahoma" pitchFamily="2"/>
              </a:endParaRPr>
            </a:p>
          </p:txBody>
        </p:sp>
      </p:grpSp>
      <p:pic>
        <p:nvPicPr>
          <p:cNvPr id="15" name="TextBox 25"/>
          <p:cNvPicPr>
            <a:picLocks noChangeAspect="1"/>
          </p:cNvPicPr>
          <p:nvPr/>
        </p:nvPicPr>
        <p:blipFill>
          <a:blip r:embed="rId10" cstate="print">
            <a:alphaModFix/>
            <a:lum/>
          </a:blip>
          <a:srcRect/>
          <a:stretch>
            <a:fillRect/>
          </a:stretch>
        </p:blipFill>
        <p:spPr>
          <a:xfrm>
            <a:off x="231840" y="2322360"/>
            <a:ext cx="2395439" cy="1627199"/>
          </a:xfrm>
          <a:prstGeom prst="rect">
            <a:avLst/>
          </a:prstGeom>
          <a:noFill/>
          <a:ln>
            <a:noFill/>
          </a:ln>
        </p:spPr>
      </p:pic>
      <p:sp>
        <p:nvSpPr>
          <p:cNvPr id="16" name="Стрелка вправо 23"/>
          <p:cNvSpPr/>
          <p:nvPr/>
        </p:nvSpPr>
        <p:spPr>
          <a:xfrm rot="9825600">
            <a:off x="2487342" y="2441595"/>
            <a:ext cx="1187640" cy="395280"/>
          </a:xfrm>
          <a:custGeom>
            <a:avLst>
              <a:gd name="f0" fmla="val 18005"/>
              <a:gd name="f1" fmla="val 5400"/>
            </a:avLst>
            <a:gdLst>
              <a:gd name="f2" fmla="val w"/>
              <a:gd name="f3" fmla="val h"/>
              <a:gd name="f4" fmla="val 0"/>
              <a:gd name="f5" fmla="val 21600"/>
              <a:gd name="f6" fmla="val 10800"/>
              <a:gd name="f7" fmla="*/ f2 1 21600"/>
              <a:gd name="f8" fmla="*/ f3 1 21600"/>
              <a:gd name="f9" fmla="pin 0 f0 21600"/>
              <a:gd name="f10" fmla="pin 0 f1 10800"/>
              <a:gd name="f11" fmla="val f10"/>
              <a:gd name="f12" fmla="val f9"/>
              <a:gd name="f13" fmla="+- 21600 0 f10"/>
              <a:gd name="f14" fmla="*/ f9 f7 1"/>
              <a:gd name="f15" fmla="*/ f10 f8 1"/>
              <a:gd name="f16" fmla="*/ 0 f7 1"/>
              <a:gd name="f17" fmla="+- 21600 0 f12"/>
              <a:gd name="f18" fmla="*/ f13 f8 1"/>
              <a:gd name="f19" fmla="*/ f11 f8 1"/>
              <a:gd name="f20" fmla="*/ f17 f11 1"/>
              <a:gd name="f21" fmla="*/ f20 1 10800"/>
              <a:gd name="f22" fmla="+- f12 f21 0"/>
              <a:gd name="f23" fmla="*/ f22 f7 1"/>
            </a:gdLst>
            <a:ahLst>
              <a:ahXY gdRefX="f0" minX="f4" maxX="f5" gdRefY="f1" minY="f4" maxY="f6">
                <a:pos x="f14" y="f15"/>
              </a:ahXY>
            </a:ahLst>
            <a:cxnLst>
              <a:cxn ang="3cd4">
                <a:pos x="hc" y="t"/>
              </a:cxn>
              <a:cxn ang="0">
                <a:pos x="r" y="vc"/>
              </a:cxn>
              <a:cxn ang="cd4">
                <a:pos x="hc" y="b"/>
              </a:cxn>
              <a:cxn ang="cd2">
                <a:pos x="l" y="vc"/>
              </a:cxn>
            </a:cxnLst>
            <a:rect l="f16" t="f19" r="f23" b="f18"/>
            <a:pathLst>
              <a:path w="21600" h="21600">
                <a:moveTo>
                  <a:pt x="f4" y="f11"/>
                </a:moveTo>
                <a:lnTo>
                  <a:pt x="f12" y="f11"/>
                </a:lnTo>
                <a:lnTo>
                  <a:pt x="f12" y="f4"/>
                </a:lnTo>
                <a:lnTo>
                  <a:pt x="f5" y="f6"/>
                </a:lnTo>
                <a:lnTo>
                  <a:pt x="f12" y="f5"/>
                </a:lnTo>
                <a:lnTo>
                  <a:pt x="f12" y="f13"/>
                </a:lnTo>
                <a:lnTo>
                  <a:pt x="f4" y="f13"/>
                </a:lnTo>
                <a:close/>
              </a:path>
            </a:pathLst>
          </a:custGeom>
          <a:solidFill>
            <a:srgbClr val="FFF5C9"/>
          </a:solidFill>
          <a:ln w="25560">
            <a:solidFill>
              <a:srgbClr val="966E00"/>
            </a:solidFill>
            <a:prstDash val="solid"/>
            <a:miter/>
          </a:ln>
        </p:spPr>
        <p:txBody>
          <a:bodyPr vert="horz" wrap="square" lIns="90000" tIns="46800" rIns="90000" bIns="46800" anchor="t" anchorCtr="0" compatLnSpc="0"/>
          <a:lstStyle/>
          <a:p>
            <a:pPr marL="0" marR="0" lvl="0" indent="0" rtl="0" hangingPunct="0">
              <a:buNone/>
              <a:tabLst/>
            </a:pPr>
            <a:endParaRPr lang="ru-RU" sz="2400" b="1">
              <a:latin typeface="Times New Roman" pitchFamily="18"/>
              <a:ea typeface="Lucida Sans Unicode" pitchFamily="2"/>
              <a:cs typeface="Tahoma" pitchFamily="2"/>
            </a:endParaRPr>
          </a:p>
        </p:txBody>
      </p:sp>
      <p:pic>
        <p:nvPicPr>
          <p:cNvPr id="17" name="TextBox 26"/>
          <p:cNvPicPr>
            <a:picLocks noChangeAspect="1"/>
          </p:cNvPicPr>
          <p:nvPr/>
        </p:nvPicPr>
        <p:blipFill>
          <a:blip r:embed="rId11" cstate="print">
            <a:alphaModFix/>
            <a:lum/>
          </a:blip>
          <a:srcRect/>
          <a:stretch>
            <a:fillRect/>
          </a:stretch>
        </p:blipFill>
        <p:spPr>
          <a:xfrm>
            <a:off x="6370560" y="2610000"/>
            <a:ext cx="2462400" cy="1199880"/>
          </a:xfrm>
          <a:prstGeom prst="rect">
            <a:avLst/>
          </a:prstGeom>
          <a:noFill/>
          <a:ln>
            <a:noFill/>
          </a:ln>
        </p:spPr>
      </p:pic>
      <p:grpSp>
        <p:nvGrpSpPr>
          <p:cNvPr id="18" name="Стрелка вправо 11"/>
          <p:cNvGrpSpPr/>
          <p:nvPr/>
        </p:nvGrpSpPr>
        <p:grpSpPr>
          <a:xfrm>
            <a:off x="4992840" y="1584172"/>
            <a:ext cx="1609560" cy="2701627"/>
            <a:chOff x="4992840" y="1584172"/>
            <a:chExt cx="1609560" cy="2701627"/>
          </a:xfrm>
        </p:grpSpPr>
        <p:pic>
          <p:nvPicPr>
            <p:cNvPr id="19" name="Стрелка вправо 11"/>
            <p:cNvPicPr>
              <a:picLocks noChangeAspect="1"/>
            </p:cNvPicPr>
            <p:nvPr/>
          </p:nvPicPr>
          <p:blipFill>
            <a:blip r:embed="rId12" cstate="print">
              <a:alphaModFix/>
              <a:lum/>
            </a:blip>
            <a:srcRect/>
            <a:stretch>
              <a:fillRect/>
            </a:stretch>
          </p:blipFill>
          <p:spPr>
            <a:xfrm>
              <a:off x="4992840" y="1659599"/>
              <a:ext cx="1609560" cy="2626200"/>
            </a:xfrm>
            <a:prstGeom prst="rect">
              <a:avLst/>
            </a:prstGeom>
            <a:noFill/>
            <a:ln>
              <a:noFill/>
            </a:ln>
          </p:spPr>
        </p:pic>
        <p:sp>
          <p:nvSpPr>
            <p:cNvPr id="20" name="Полилиния 19"/>
            <p:cNvSpPr/>
            <p:nvPr/>
          </p:nvSpPr>
          <p:spPr>
            <a:xfrm rot="7047000">
              <a:off x="4473947" y="2832832"/>
              <a:ext cx="2695680" cy="1983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lstStyle/>
            <a:p>
              <a:pPr marL="0" marR="0" lvl="0" indent="0" rtl="0" hangingPunct="0">
                <a:buNone/>
                <a:tabLst/>
              </a:pPr>
              <a:endParaRPr lang="ru-RU" sz="2400" b="1">
                <a:latin typeface="Times New Roman" pitchFamily="18"/>
                <a:ea typeface="Lucida Sans Unicode" pitchFamily="2"/>
                <a:cs typeface="Tahoma" pitchFamily="2"/>
              </a:endParaRPr>
            </a:p>
          </p:txBody>
        </p:sp>
      </p:grpSp>
      <p:sp>
        <p:nvSpPr>
          <p:cNvPr id="21" name="Стрелка вправо 27"/>
          <p:cNvSpPr/>
          <p:nvPr/>
        </p:nvSpPr>
        <p:spPr>
          <a:xfrm rot="816600">
            <a:off x="5316298" y="2492183"/>
            <a:ext cx="1187640" cy="395280"/>
          </a:xfrm>
          <a:custGeom>
            <a:avLst>
              <a:gd name="f0" fmla="val 18005"/>
              <a:gd name="f1" fmla="val 5400"/>
            </a:avLst>
            <a:gdLst>
              <a:gd name="f2" fmla="val w"/>
              <a:gd name="f3" fmla="val h"/>
              <a:gd name="f4" fmla="val 0"/>
              <a:gd name="f5" fmla="val 21600"/>
              <a:gd name="f6" fmla="val 10800"/>
              <a:gd name="f7" fmla="*/ f2 1 21600"/>
              <a:gd name="f8" fmla="*/ f3 1 21600"/>
              <a:gd name="f9" fmla="pin 0 f0 21600"/>
              <a:gd name="f10" fmla="pin 0 f1 10800"/>
              <a:gd name="f11" fmla="val f10"/>
              <a:gd name="f12" fmla="val f9"/>
              <a:gd name="f13" fmla="+- 21600 0 f10"/>
              <a:gd name="f14" fmla="*/ f9 f7 1"/>
              <a:gd name="f15" fmla="*/ f10 f8 1"/>
              <a:gd name="f16" fmla="*/ 0 f7 1"/>
              <a:gd name="f17" fmla="+- 21600 0 f12"/>
              <a:gd name="f18" fmla="*/ f13 f8 1"/>
              <a:gd name="f19" fmla="*/ f11 f8 1"/>
              <a:gd name="f20" fmla="*/ f17 f11 1"/>
              <a:gd name="f21" fmla="*/ f20 1 10800"/>
              <a:gd name="f22" fmla="+- f12 f21 0"/>
              <a:gd name="f23" fmla="*/ f22 f7 1"/>
            </a:gdLst>
            <a:ahLst>
              <a:ahXY gdRefX="f0" minX="f4" maxX="f5" gdRefY="f1" minY="f4" maxY="f6">
                <a:pos x="f14" y="f15"/>
              </a:ahXY>
            </a:ahLst>
            <a:cxnLst>
              <a:cxn ang="3cd4">
                <a:pos x="hc" y="t"/>
              </a:cxn>
              <a:cxn ang="0">
                <a:pos x="r" y="vc"/>
              </a:cxn>
              <a:cxn ang="cd4">
                <a:pos x="hc" y="b"/>
              </a:cxn>
              <a:cxn ang="cd2">
                <a:pos x="l" y="vc"/>
              </a:cxn>
            </a:cxnLst>
            <a:rect l="f16" t="f19" r="f23" b="f18"/>
            <a:pathLst>
              <a:path w="21600" h="21600">
                <a:moveTo>
                  <a:pt x="f4" y="f11"/>
                </a:moveTo>
                <a:lnTo>
                  <a:pt x="f12" y="f11"/>
                </a:lnTo>
                <a:lnTo>
                  <a:pt x="f12" y="f4"/>
                </a:lnTo>
                <a:lnTo>
                  <a:pt x="f5" y="f6"/>
                </a:lnTo>
                <a:lnTo>
                  <a:pt x="f12" y="f5"/>
                </a:lnTo>
                <a:lnTo>
                  <a:pt x="f12" y="f13"/>
                </a:lnTo>
                <a:lnTo>
                  <a:pt x="f4" y="f13"/>
                </a:lnTo>
                <a:close/>
              </a:path>
            </a:pathLst>
          </a:custGeom>
          <a:solidFill>
            <a:srgbClr val="FFF5C9"/>
          </a:solidFill>
          <a:ln w="25560">
            <a:solidFill>
              <a:srgbClr val="966E00"/>
            </a:solidFill>
            <a:prstDash val="solid"/>
            <a:miter/>
          </a:ln>
        </p:spPr>
        <p:txBody>
          <a:bodyPr vert="horz" wrap="square" lIns="90000" tIns="46800" rIns="90000" bIns="46800" anchor="t" anchorCtr="0" compatLnSpc="0"/>
          <a:lstStyle/>
          <a:p>
            <a:pPr marL="0" marR="0" lvl="0" indent="0" rtl="0" hangingPunct="0">
              <a:buNone/>
              <a:tabLst/>
            </a:pPr>
            <a:endParaRPr lang="ru-RU" sz="2400" b="1">
              <a:latin typeface="Times New Roman" pitchFamily="18"/>
              <a:ea typeface="Lucida Sans Unicode" pitchFamily="2"/>
              <a:cs typeface="Tahoma" pitchFamily="2"/>
            </a:endParaRPr>
          </a:p>
        </p:txBody>
      </p:sp>
      <p:pic>
        <p:nvPicPr>
          <p:cNvPr id="22" name="TextBox 28"/>
          <p:cNvPicPr>
            <a:picLocks noChangeAspect="1"/>
          </p:cNvPicPr>
          <p:nvPr/>
        </p:nvPicPr>
        <p:blipFill>
          <a:blip r:embed="rId13" cstate="print">
            <a:alphaModFix/>
            <a:lum/>
          </a:blip>
          <a:srcRect/>
          <a:stretch>
            <a:fillRect/>
          </a:stretch>
        </p:blipFill>
        <p:spPr>
          <a:xfrm>
            <a:off x="231840" y="3962520"/>
            <a:ext cx="2395439" cy="780840"/>
          </a:xfrm>
          <a:prstGeom prst="rect">
            <a:avLst/>
          </a:prstGeom>
          <a:noFill/>
          <a:ln>
            <a:noFill/>
          </a:ln>
        </p:spPr>
      </p:pic>
      <p:pic>
        <p:nvPicPr>
          <p:cNvPr id="23" name="TextBox 29"/>
          <p:cNvPicPr>
            <a:picLocks noChangeAspect="1"/>
          </p:cNvPicPr>
          <p:nvPr/>
        </p:nvPicPr>
        <p:blipFill>
          <a:blip r:embed="rId14" cstate="print">
            <a:alphaModFix/>
            <a:lum/>
          </a:blip>
          <a:srcRect/>
          <a:stretch>
            <a:fillRect/>
          </a:stretch>
        </p:blipFill>
        <p:spPr>
          <a:xfrm>
            <a:off x="6377040" y="3962520"/>
            <a:ext cx="2395439" cy="780840"/>
          </a:xfrm>
          <a:prstGeom prst="rect">
            <a:avLst/>
          </a:prstGeom>
          <a:noFill/>
          <a:ln>
            <a:noFill/>
          </a:ln>
        </p:spPr>
      </p:pic>
      <p:grpSp>
        <p:nvGrpSpPr>
          <p:cNvPr id="24" name="Стрелка вправо 30"/>
          <p:cNvGrpSpPr/>
          <p:nvPr/>
        </p:nvGrpSpPr>
        <p:grpSpPr>
          <a:xfrm>
            <a:off x="2584440" y="4145039"/>
            <a:ext cx="835200" cy="469800"/>
            <a:chOff x="2584440" y="4145039"/>
            <a:chExt cx="835200" cy="469800"/>
          </a:xfrm>
        </p:grpSpPr>
        <p:pic>
          <p:nvPicPr>
            <p:cNvPr id="25" name="Стрелка вправо 30"/>
            <p:cNvPicPr>
              <a:picLocks noChangeAspect="1"/>
            </p:cNvPicPr>
            <p:nvPr/>
          </p:nvPicPr>
          <p:blipFill>
            <a:blip r:embed="rId15" cstate="print">
              <a:alphaModFix/>
              <a:lum/>
            </a:blip>
            <a:srcRect/>
            <a:stretch>
              <a:fillRect/>
            </a:stretch>
          </p:blipFill>
          <p:spPr>
            <a:xfrm>
              <a:off x="2584440" y="4145039"/>
              <a:ext cx="835200" cy="469800"/>
            </a:xfrm>
            <a:prstGeom prst="rect">
              <a:avLst/>
            </a:prstGeom>
            <a:noFill/>
            <a:ln>
              <a:noFill/>
            </a:ln>
          </p:spPr>
        </p:pic>
        <p:sp>
          <p:nvSpPr>
            <p:cNvPr id="26" name="Полилиния 25"/>
            <p:cNvSpPr/>
            <p:nvPr/>
          </p:nvSpPr>
          <p:spPr>
            <a:xfrm rot="10800000">
              <a:off x="2733840" y="4268880"/>
              <a:ext cx="630000" cy="1807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lstStyle/>
            <a:p>
              <a:pPr marL="0" marR="0" lvl="0" indent="0" rtl="0" hangingPunct="0">
                <a:buNone/>
                <a:tabLst/>
              </a:pPr>
              <a:endParaRPr lang="ru-RU" sz="2400" b="1">
                <a:latin typeface="Times New Roman" pitchFamily="18"/>
                <a:ea typeface="Lucida Sans Unicode" pitchFamily="2"/>
                <a:cs typeface="Tahoma" pitchFamily="2"/>
              </a:endParaRPr>
            </a:p>
          </p:txBody>
        </p:sp>
      </p:grpSp>
      <p:grpSp>
        <p:nvGrpSpPr>
          <p:cNvPr id="27" name="Стрелка вправо 31"/>
          <p:cNvGrpSpPr/>
          <p:nvPr/>
        </p:nvGrpSpPr>
        <p:grpSpPr>
          <a:xfrm>
            <a:off x="5724360" y="4108320"/>
            <a:ext cx="768599" cy="470160"/>
            <a:chOff x="5724360" y="4108320"/>
            <a:chExt cx="768599" cy="470160"/>
          </a:xfrm>
        </p:grpSpPr>
        <p:pic>
          <p:nvPicPr>
            <p:cNvPr id="28" name="Стрелка вправо 31"/>
            <p:cNvPicPr>
              <a:picLocks noChangeAspect="1"/>
            </p:cNvPicPr>
            <p:nvPr/>
          </p:nvPicPr>
          <p:blipFill>
            <a:blip r:embed="rId16" cstate="print">
              <a:alphaModFix/>
              <a:lum/>
            </a:blip>
            <a:srcRect/>
            <a:stretch>
              <a:fillRect/>
            </a:stretch>
          </p:blipFill>
          <p:spPr>
            <a:xfrm>
              <a:off x="5724360" y="4108320"/>
              <a:ext cx="768599" cy="470160"/>
            </a:xfrm>
            <a:prstGeom prst="rect">
              <a:avLst/>
            </a:prstGeom>
            <a:noFill/>
            <a:ln>
              <a:noFill/>
            </a:ln>
          </p:spPr>
        </p:pic>
        <p:sp>
          <p:nvSpPr>
            <p:cNvPr id="29" name="Полилиния 28"/>
            <p:cNvSpPr/>
            <p:nvPr/>
          </p:nvSpPr>
          <p:spPr>
            <a:xfrm>
              <a:off x="5786280" y="4233960"/>
              <a:ext cx="559080" cy="1792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lstStyle/>
            <a:p>
              <a:pPr marL="0" marR="0" lvl="0" indent="0" rtl="0" hangingPunct="0">
                <a:buNone/>
                <a:tabLst/>
              </a:pPr>
              <a:endParaRPr lang="ru-RU" sz="2400" b="1">
                <a:latin typeface="Times New Roman" pitchFamily="18"/>
                <a:ea typeface="Lucida Sans Unicode" pitchFamily="2"/>
                <a:cs typeface="Tahoma" pitchFamily="2"/>
              </a:endParaRPr>
            </a:p>
          </p:txBody>
        </p:sp>
      </p:grpSp>
      <p:pic>
        <p:nvPicPr>
          <p:cNvPr id="30" name="Прямоугольник 33"/>
          <p:cNvPicPr>
            <a:picLocks noChangeAspect="1"/>
          </p:cNvPicPr>
          <p:nvPr/>
        </p:nvPicPr>
        <p:blipFill>
          <a:blip r:embed="rId17" cstate="print">
            <a:alphaModFix/>
            <a:lum/>
          </a:blip>
          <a:srcRect/>
          <a:stretch>
            <a:fillRect/>
          </a:stretch>
        </p:blipFill>
        <p:spPr>
          <a:xfrm>
            <a:off x="208080" y="4797360"/>
            <a:ext cx="8942400" cy="1914479"/>
          </a:xfrm>
          <a:prstGeom prst="rect">
            <a:avLst/>
          </a:prstGeom>
          <a:noFill/>
          <a:ln>
            <a:noFill/>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1124744"/>
            <a:ext cx="7632848" cy="369332"/>
          </a:xfrm>
          <a:prstGeom prst="rect">
            <a:avLst/>
          </a:prstGeom>
          <a:noFill/>
        </p:spPr>
        <p:txBody>
          <a:bodyPr wrap="square" rtlCol="0">
            <a:spAutoFit/>
          </a:bodyPr>
          <a:lstStyle/>
          <a:p>
            <a:endParaRPr lang="ru-RU" dirty="0"/>
          </a:p>
        </p:txBody>
      </p:sp>
      <p:sp>
        <p:nvSpPr>
          <p:cNvPr id="7" name="Заголовок 6"/>
          <p:cNvSpPr>
            <a:spLocks noGrp="1"/>
          </p:cNvSpPr>
          <p:nvPr>
            <p:ph type="title"/>
          </p:nvPr>
        </p:nvSpPr>
        <p:spPr>
          <a:xfrm>
            <a:off x="533160" y="2780928"/>
            <a:ext cx="7924680" cy="5291542"/>
          </a:xfrm>
        </p:spPr>
        <p:txBody>
          <a:bodyPr>
            <a:normAutofit fontScale="90000"/>
          </a:bodyPr>
          <a:lstStyle/>
          <a:p>
            <a:r>
              <a:rPr lang="ru-RU" sz="2700" b="1" dirty="0" smtClean="0">
                <a:latin typeface="Times New Roman" pitchFamily="18" charset="0"/>
                <a:cs typeface="Times New Roman" pitchFamily="18" charset="0"/>
              </a:rPr>
              <a:t>Интеграционный подход </a:t>
            </a:r>
            <a:r>
              <a:rPr lang="ru-RU" sz="2700" dirty="0" smtClean="0">
                <a:latin typeface="Times New Roman" pitchFamily="18" charset="0"/>
                <a:cs typeface="Times New Roman" pitchFamily="18" charset="0"/>
              </a:rPr>
              <a:t>достигается путем перенесения элементов специального образования в систему общего образования.</a:t>
            </a:r>
            <a:br>
              <a:rPr lang="ru-RU" sz="2700"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
            </a:r>
            <a:br>
              <a:rPr lang="ru-RU" sz="2700" dirty="0" smtClean="0">
                <a:latin typeface="Times New Roman" pitchFamily="18" charset="0"/>
                <a:cs typeface="Times New Roman" pitchFamily="18" charset="0"/>
              </a:rPr>
            </a:br>
            <a:r>
              <a:rPr lang="ru-RU" sz="2700" i="1" dirty="0" smtClean="0">
                <a:latin typeface="Times New Roman" pitchFamily="18" charset="0"/>
                <a:cs typeface="Times New Roman" pitchFamily="18" charset="0"/>
              </a:rPr>
              <a:t>Ограничения:</a:t>
            </a:r>
            <a:r>
              <a:rPr lang="ru-RU" sz="2700" dirty="0" smtClean="0">
                <a:latin typeface="Times New Roman" pitchFamily="18" charset="0"/>
                <a:cs typeface="Times New Roman" pitchFamily="18" charset="0"/>
              </a:rPr>
              <a:t/>
            </a:r>
            <a:br>
              <a:rPr lang="ru-RU" sz="2700"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 не все дети с ОВЗ могут быть включены в среду общего образования;</a:t>
            </a:r>
            <a:br>
              <a:rPr lang="ru-RU" sz="2700"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 не происходит изменений в организации системы общего образования, т.е. в программах, методиках, стратегиях обучения;</a:t>
            </a:r>
            <a:br>
              <a:rPr lang="ru-RU" sz="2700"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 отсутствие организационных изменений – основной барьер в реализации политики и практики образовательной интеграции (включения детей с ОВЗ в общеобразовательную среду);</a:t>
            </a:r>
            <a:br>
              <a:rPr lang="ru-RU" sz="2700"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-не реализуются «особые» образовательные потребности детей с ОВЗ.</a:t>
            </a: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dirty="0" smtClean="0"/>
              <a:t/>
            </a:r>
            <a:br>
              <a:rPr lang="ru-RU" dirty="0" smtClean="0"/>
            </a:br>
            <a:endParaRPr lang="ru-RU" dirty="0"/>
          </a:p>
        </p:txBody>
      </p:sp>
    </p:spTree>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85</TotalTime>
  <Words>2490</Words>
  <PresentationFormat>Экран (4:3)</PresentationFormat>
  <Paragraphs>231</Paragraphs>
  <Slides>46</Slides>
  <Notes>6</Notes>
  <HiddenSlides>0</HiddenSlides>
  <MMClips>0</MMClips>
  <ScaleCrop>false</ScaleCrop>
  <HeadingPairs>
    <vt:vector size="4" baseType="variant">
      <vt:variant>
        <vt:lpstr>Тема</vt:lpstr>
      </vt:variant>
      <vt:variant>
        <vt:i4>1</vt:i4>
      </vt:variant>
      <vt:variant>
        <vt:lpstr>Заголовки слайдов</vt:lpstr>
      </vt:variant>
      <vt:variant>
        <vt:i4>46</vt:i4>
      </vt:variant>
    </vt:vector>
  </HeadingPairs>
  <TitlesOfParts>
    <vt:vector size="47" baseType="lpstr">
      <vt:lpstr>Поток</vt:lpstr>
      <vt:lpstr>   Организационные и содержательные аспекты инклюзивного образования обучающихся  с умственной отсталостью  (интеллектуальными нарушениями)</vt:lpstr>
      <vt:lpstr>Общее число детей с ограниченными возможностями здоровья в РФ</vt:lpstr>
      <vt:lpstr>Современные тенденции</vt:lpstr>
      <vt:lpstr>Эти взаимосвязанные тенденции</vt:lpstr>
      <vt:lpstr>Слайд 5</vt:lpstr>
      <vt:lpstr>Федеральный закон от 29.12.2012 N 273-ФЗ (ред. от 23.07.2013) "Об образовании в Российской Федерации"</vt:lpstr>
      <vt:lpstr>Слайд 7</vt:lpstr>
      <vt:lpstr>Слайд 8</vt:lpstr>
      <vt:lpstr>Интеграционный подход достигается путем перенесения элементов специального образования в систему общего образования.  Ограничения: - не все дети с ОВЗ могут быть включены в среду общего образования; - не происходит изменений в организации системы общего образования, т.е. в программах, методиках, стратегиях обучения; - отсутствие организационных изменений – основной барьер в реализации политики и практики образовательной интеграции (включения детей с ОВЗ в общеобразовательную среду); -не реализуются «особые» образовательные потребности детей с ОВЗ.   </vt:lpstr>
      <vt:lpstr>         Инклюзивный подход – не адаптация учеников с ОВЗ к трудностям обучения в массовой школе, а реформирование школы и поиск иных педагогических подходов к обучению таким образом, чтобы наиболее полно учитывать особые образовательные потребности учащихся с ОВЗ. Трудности в обучении связаны: - с существующей организацией учебного процесса в массовой школе; - с устаревшими негибкими методами обучения - с системой отношений в школе</vt:lpstr>
      <vt:lpstr>Главные преимущества инклюзивного образования:</vt:lpstr>
      <vt:lpstr>Требования инклюзивного образования</vt:lpstr>
      <vt:lpstr>Слайд 13</vt:lpstr>
      <vt:lpstr>     Нормативно-правовые основания образования  детей с ОВЗ </vt:lpstr>
      <vt:lpstr>  Федеральный закон от 3 мая 2012 г. № 46-ФЗ «О ратификации Конвенции о правах инвалидов» </vt:lpstr>
      <vt:lpstr>Право на образование Статья 18 Федерального закона от 24 ноября 1995 г. № 181-ФЗ «О социальной защите инвалидов в Российской Федерации» </vt:lpstr>
      <vt:lpstr>    Национальная стратегия действий в интересах детей на 2012 - 2017 годы (утв. Указом Президента РФ от 1 июня 2012 г. № 761)</vt:lpstr>
      <vt:lpstr>Федеральный закон от 29.12.2012 N 273-ФЗ (ред. от 23.07.2013) "Об образовании в Российской Федерации"</vt:lpstr>
      <vt:lpstr>Обучающиеся с ограниченными возможностями здоровья.  Дети с нарушениями:</vt:lpstr>
      <vt:lpstr>Уровень психического развития ребёнка с ОВЗ зависит от:</vt:lpstr>
      <vt:lpstr>Неоднородность состава обучающихся с ОВЗ</vt:lpstr>
      <vt:lpstr>Федеральный закон от 29.12.2012 N 273-ФЗ (ред. от 23.07.2013) "Об образовании в Российской Федерации"</vt:lpstr>
      <vt:lpstr>Федеральный закон от 29.12.2012 N 273-ФЗ (ред. от 23.07.2013) "Об образовании в Российской Федерации"</vt:lpstr>
      <vt:lpstr>Федеральный закон от 29.12.2012 N 273-ФЗ (ред. от 23.07.2013) "Об образовании в Российской Федерации"</vt:lpstr>
      <vt:lpstr>Статья 34. Основные права обучающихся и меры их социальной поддержки и стимулирования</vt:lpstr>
      <vt:lpstr>Статья 44. Права, обязанности и ответственность в сфере образования родителей (законных представителей) несовершеннолетних обучающихся</vt:lpstr>
      <vt:lpstr>Статья 48. Обязанности и ответственность педагогических работников</vt:lpstr>
      <vt:lpstr>Статья 55. Общие требования к приему на обучение в организацию, осуществляющую образовательную деятельность</vt:lpstr>
      <vt:lpstr>Статья 58. Промежуточная аттестация обучающихся</vt:lpstr>
      <vt:lpstr>Статья 60. Документы об образовании и (или) о квалификации. Документы об обучении</vt:lpstr>
      <vt:lpstr>Статья 79. Организация получения образования обучающимися с ограниченными возможностями здоровья</vt:lpstr>
      <vt:lpstr>Статья 79. Организация получения образования обучающимися с ограниченными возможностями здоровья</vt:lpstr>
      <vt:lpstr>Статья 79. Организация получения образования обучающимися с ограниченными возможностями здоровья</vt:lpstr>
      <vt:lpstr>Статья 79. Организация получения образования обучающимися с ограниченными возможностями здоровья</vt:lpstr>
      <vt:lpstr>Статья 79. Организация получения образования обучающимися с ограниченными возможностями здоровья</vt:lpstr>
      <vt:lpstr>Статья 79. Организация получения образования обучающимися с ограниченными возможностями здоровья</vt:lpstr>
      <vt:lpstr>Комментарии к ФЗ №273</vt:lpstr>
      <vt:lpstr>       </vt:lpstr>
      <vt:lpstr> ПРИКАЗ МИНИСТЕРСТВА ОБРАЗОВАНИЯ И НАУКИ РФ ОТ 30 АВГУСТА 2013 Г. N 1015 "ОБ УТВЕРЖДЕНИИ ПОРЯДКА ОРГАНИЗАЦИИ И ОСУЩЕСТВЛЕНИЯ ОБРАЗОВАТЕЛЬНОЙ ДЕЯТЕЛЬНОСТИ ПО ОСНОВНЫМ ОБЩЕОБРАЗОВАТЕЛЬНЫМ ПРОГРАММАМ - ОБРАЗОВАТЕЛЬНЫМ ПРОГРАММАМ НАЧАЛЬНОГО ОБЩЕГО, ОСНОВНОГО ОБЩЕГО И СРЕДНЕГО ОБЩЕГО ОБРАЗОВАНИЯ"</vt:lpstr>
      <vt:lpstr> ПРИКАЗ МИНИСТЕРСТВА ОБРАЗОВАНИЯ И НАУКИ РФ ОТ 30 АВГУСТА 2013 Г. N 1015 "ОБ УТВЕРЖДЕНИИ ПОРЯДКА ОРГАНИЗАЦИИ И ОСУЩЕСТВЛЕНИЯ ОБРАЗОВАТЕЛЬНОЙ ДЕЯТЕЛЬНОСТИ ПО ОСНОВНЫМ ОБЩЕОБРАЗОВАТЕЛЬНЫМ ПРОГРАММАМ - ОБРАЗОВАТЕЛЬНЫМ ПРОГРАММАМ НАЧАЛЬНОГО ОБЩЕГО, ОСНОВНОГО ОБЩЕГО И СРЕДНЕГО ОБЩЕГО ОБРАЗОВАНИЯ"</vt:lpstr>
      <vt:lpstr>ПРИКАЗ МИНИСТЕРСТВА ОБРАЗОВАНИЯ И НАУКИ РФ ОТ 30 АВГУСТА 2013 Г. N 1015 "ОБ УТВЕРЖДЕНИИ ПОРЯДКА ОРГАНИЗАЦИИ И ОСУЩЕСТВЛЕНИЯ ОБРАЗОВАТЕЛЬНОЙ ДЕЯТЕЛЬНОСТИ ПО ОСНОВНЫМ ОБЩЕОБРАЗОВАТЕЛЬНЫМ ПРОГРАММАМ - ОБРАЗОВАТЕЛЬНЫМ ПРОГРАММАМ НАЧАЛЬНОГО ОБЩЕГО, ОСНОВНОГО ОБЩЕГО И СРЕДНЕГО ОБЩЕГО ОБРАЗОВАНИЯ"</vt:lpstr>
      <vt:lpstr>Слайд 42</vt:lpstr>
      <vt:lpstr>Слайд 43</vt:lpstr>
      <vt:lpstr>ФГОС ОО обучающихся с ОВЗ – средство развития системы образования в части образования детей с ОВЗ</vt:lpstr>
      <vt:lpstr>При разработке ФГОС общего образования обучающихся с ОВЗ учитываются:</vt:lpstr>
      <vt:lpstr>Благодарю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Стажировочная площадка –  СКОШИ «Эверест»  Актуальные проблемы образования детей с ОВЗ  в России</dc:title>
  <dc:creator>Admin</dc:creator>
  <cp:lastModifiedBy>Admin</cp:lastModifiedBy>
  <cp:revision>11</cp:revision>
  <dcterms:created xsi:type="dcterms:W3CDTF">2015-10-11T11:25:35Z</dcterms:created>
  <dcterms:modified xsi:type="dcterms:W3CDTF">2015-11-16T05:33:59Z</dcterms:modified>
</cp:coreProperties>
</file>