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285728"/>
            <a:ext cx="8229600" cy="6143668"/>
          </a:xfrm>
        </p:spPr>
        <p:txBody>
          <a:bodyPr>
            <a:normAutofit/>
          </a:bodyPr>
          <a:lstStyle/>
          <a:p>
            <a:r>
              <a:rPr lang="ru-RU" dirty="0" smtClean="0"/>
              <a:t>Организация и содержание деятельности </a:t>
            </a:r>
            <a:r>
              <a:rPr lang="ru-RU" dirty="0" err="1" smtClean="0"/>
              <a:t>психолого-медико-педагогического</a:t>
            </a:r>
            <a:r>
              <a:rPr lang="ru-RU" dirty="0" smtClean="0"/>
              <a:t> консилиума в образовательном учреждении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dirty="0" smtClean="0"/>
              <a:t>Консилиум позволяет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специалистам передать имеющиеся у них знания о ребенке или группе тем субъектам учебно-воспитательного процесса, которые обладают значительно большими возможностями влияния и взаимодействия с ним;</a:t>
            </a:r>
          </a:p>
          <a:p>
            <a:pPr lvl="0"/>
            <a:r>
              <a:rPr lang="ru-RU" dirty="0" smtClean="0"/>
              <a:t>учителям стать наблюдательнее и объективнее в оценке различных сторон обучения и поведения детей, собственных взглядов, помогает выработать общий язык обсуждения тех или иных проблем, дает опыт коллективной деятельности; </a:t>
            </a:r>
          </a:p>
          <a:p>
            <a:pPr lvl="0"/>
            <a:r>
              <a:rPr lang="ru-RU" dirty="0" smtClean="0"/>
              <a:t>объединить усилия педагогов, психологов и других субъектов учебно-воспитательного процесса, заинтересованных в успешном обучении и полноценном развитии детей и подростков; </a:t>
            </a:r>
          </a:p>
          <a:p>
            <a:pPr lvl="0"/>
            <a:r>
              <a:rPr lang="ru-RU" dirty="0" smtClean="0"/>
              <a:t>наметить программу индивидуального развития воспитанника;</a:t>
            </a:r>
          </a:p>
          <a:p>
            <a:pPr lvl="0"/>
            <a:r>
              <a:rPr lang="ru-RU" dirty="0" smtClean="0"/>
              <a:t>распределить обязанности и ответственность субъектов учебно-воспитательного процесса;</a:t>
            </a:r>
          </a:p>
          <a:p>
            <a:pPr lvl="0"/>
            <a:r>
              <a:rPr lang="ru-RU" dirty="0" smtClean="0"/>
              <a:t>координировать действия субъектов учебно-воспитательного процесса в выработке совместной стратегии помощи проблемному ученику.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ПМПк</a:t>
            </a:r>
            <a:r>
              <a:rPr lang="ru-RU" dirty="0" smtClean="0"/>
              <a:t> проводится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по результатам обследования (психологической диагностики);</a:t>
            </a:r>
          </a:p>
          <a:p>
            <a:pPr lvl="0"/>
            <a:r>
              <a:rPr lang="ru-RU" dirty="0" smtClean="0"/>
              <a:t>по запросу родителей;</a:t>
            </a:r>
          </a:p>
          <a:p>
            <a:pPr lvl="0"/>
            <a:r>
              <a:rPr lang="ru-RU" dirty="0" smtClean="0"/>
              <a:t>по запросу педагога-психолога;</a:t>
            </a:r>
          </a:p>
          <a:p>
            <a:pPr lvl="0"/>
            <a:r>
              <a:rPr lang="ru-RU" dirty="0" smtClean="0"/>
              <a:t>по запросу учителя, воспитателя;</a:t>
            </a:r>
          </a:p>
          <a:p>
            <a:pPr lvl="0"/>
            <a:r>
              <a:rPr lang="ru-RU" dirty="0" smtClean="0"/>
              <a:t>по запросу социального работника; </a:t>
            </a:r>
          </a:p>
          <a:p>
            <a:pPr lvl="0"/>
            <a:r>
              <a:rPr lang="ru-RU" dirty="0" smtClean="0"/>
              <a:t>по запросу медицинского работника;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Плановый </a:t>
            </a:r>
            <a:r>
              <a:rPr lang="ru-RU" dirty="0" err="1" smtClean="0"/>
              <a:t>ПМПк</a:t>
            </a:r>
            <a:r>
              <a:rPr lang="ru-RU" dirty="0" smtClean="0"/>
              <a:t> решает следующие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определение путей </a:t>
            </a:r>
            <a:r>
              <a:rPr lang="ru-RU" dirty="0" err="1" smtClean="0"/>
              <a:t>психолого-медико-педагогического</a:t>
            </a:r>
            <a:r>
              <a:rPr lang="ru-RU" dirty="0" smtClean="0"/>
              <a:t> сопровождения ребенка;</a:t>
            </a:r>
          </a:p>
          <a:p>
            <a:pPr lvl="0"/>
            <a:r>
              <a:rPr lang="ru-RU" dirty="0" smtClean="0"/>
              <a:t>выработка согласованных решений по определению образовательного и коррекционно-развивающего маршрута;</a:t>
            </a:r>
          </a:p>
          <a:p>
            <a:pPr lvl="0"/>
            <a:r>
              <a:rPr lang="ru-RU" dirty="0" smtClean="0"/>
              <a:t>динамическая оценка состояния ребенка и коррекция ранее намеченной программы;</a:t>
            </a:r>
          </a:p>
          <a:p>
            <a:pPr lvl="0"/>
            <a:r>
              <a:rPr lang="ru-RU" dirty="0" smtClean="0"/>
              <a:t>решение вопроса об изменении образовательного маршрута, коррекционно-развивающей работы при завершении обучения (учебного года);</a:t>
            </a:r>
          </a:p>
          <a:p>
            <a:pPr lvl="0"/>
            <a:r>
              <a:rPr lang="ru-RU" dirty="0" smtClean="0"/>
              <a:t>определение путей </a:t>
            </a:r>
            <a:r>
              <a:rPr lang="ru-RU" dirty="0" err="1" smtClean="0"/>
              <a:t>психолого-медико-педагогического</a:t>
            </a:r>
            <a:r>
              <a:rPr lang="ru-RU" dirty="0" smtClean="0"/>
              <a:t> сопровождения учащихся с трудностями адаптации в данных образовательных условиях;</a:t>
            </a:r>
          </a:p>
          <a:p>
            <a:pPr lvl="0"/>
            <a:r>
              <a:rPr lang="ru-RU" dirty="0" smtClean="0"/>
              <a:t>профессиональную квалификацию динамики развития ребенка в процессе реализации индивидуализированной коррекционно-развивающей программы, внесение необходимых изменений в эту программу.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Коллегиальное обсуждение результатов обследования позволяет: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809054"/>
          </a:xfrm>
        </p:spPr>
        <p:txBody>
          <a:bodyPr/>
          <a:lstStyle/>
          <a:p>
            <a:pPr lvl="0"/>
            <a:r>
              <a:rPr lang="ru-RU" dirty="0" smtClean="0"/>
              <a:t>выработать </a:t>
            </a:r>
            <a:r>
              <a:rPr lang="ru-RU" dirty="0" smtClean="0"/>
              <a:t>единое представление о характере и особенностях развития ребенка;</a:t>
            </a:r>
          </a:p>
          <a:p>
            <a:pPr lvl="0"/>
            <a:r>
              <a:rPr lang="ru-RU" dirty="0" smtClean="0"/>
              <a:t>определить общий прогноз его развития;</a:t>
            </a:r>
          </a:p>
          <a:p>
            <a:pPr lvl="0"/>
            <a:r>
              <a:rPr lang="ru-RU" dirty="0" smtClean="0"/>
              <a:t>определить комплекс коррекционно-развивающих мероприятий;</a:t>
            </a:r>
          </a:p>
          <a:p>
            <a:pPr lvl="0"/>
            <a:r>
              <a:rPr lang="ru-RU" dirty="0" smtClean="0"/>
              <a:t>выбрать образовательный маршрут.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Представление учителя включает</a:t>
            </a:r>
            <a:br>
              <a:rPr lang="ru-RU" dirty="0" smtClean="0"/>
            </a:br>
            <a:r>
              <a:rPr lang="ru-RU" dirty="0" smtClean="0"/>
              <a:t>качественные характеристики учебной деятельности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трудности </a:t>
            </a:r>
            <a:r>
              <a:rPr lang="ru-RU" dirty="0" smtClean="0"/>
              <a:t>и особенности, проявляющиеся при подготовке домашних заданий;</a:t>
            </a:r>
          </a:p>
          <a:p>
            <a:r>
              <a:rPr lang="ru-RU" dirty="0" smtClean="0"/>
              <a:t>трудности </a:t>
            </a:r>
            <a:r>
              <a:rPr lang="ru-RU" dirty="0" smtClean="0"/>
              <a:t>и особенности, проявляющиеся при устных и письменных ответах на уроке, особенности ответов у доски;</a:t>
            </a:r>
          </a:p>
          <a:p>
            <a:r>
              <a:rPr lang="ru-RU" dirty="0" smtClean="0"/>
              <a:t>трудности </a:t>
            </a:r>
            <a:r>
              <a:rPr lang="ru-RU" dirty="0" smtClean="0"/>
              <a:t>и особенности, возникающие при выполнении творческих заданий и рутинной трудоемкой работы;</a:t>
            </a:r>
          </a:p>
          <a:p>
            <a:r>
              <a:rPr lang="ru-RU" dirty="0" smtClean="0"/>
              <a:t>трудности</a:t>
            </a:r>
            <a:r>
              <a:rPr lang="ru-RU" dirty="0" smtClean="0"/>
              <a:t>, возникающие в процессе усвоения нового материала или повторения пройденного;</a:t>
            </a:r>
          </a:p>
          <a:p>
            <a:r>
              <a:rPr lang="ru-RU" dirty="0" smtClean="0"/>
              <a:t>виды </a:t>
            </a:r>
            <a:r>
              <a:rPr lang="ru-RU" dirty="0" smtClean="0"/>
              <a:t>заданий или учебного материала, вызывающие наибольшие трудности;</a:t>
            </a:r>
          </a:p>
          <a:p>
            <a:r>
              <a:rPr lang="ru-RU" dirty="0" smtClean="0"/>
              <a:t>предполагаемые </a:t>
            </a:r>
            <a:r>
              <a:rPr lang="ru-RU" dirty="0" smtClean="0"/>
              <a:t>причины описанных трудностей и особенностей.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Количественные показатели учебной деятельности: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• </a:t>
            </a:r>
            <a:r>
              <a:rPr lang="ru-RU" dirty="0" smtClean="0"/>
              <a:t>успеваемость по основным предметам;</a:t>
            </a:r>
          </a:p>
          <a:p>
            <a:r>
              <a:rPr lang="ru-RU" dirty="0" smtClean="0"/>
              <a:t>• предполагаемые причины низкой или неровной успеваемости.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Показатели поведения и общения в учебных ситуациях: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описание </a:t>
            </a:r>
            <a:r>
              <a:rPr lang="ru-RU" dirty="0" smtClean="0"/>
              <a:t>и оценка поведения с точки зрения учебной активности и заинтересованности;</a:t>
            </a:r>
          </a:p>
          <a:p>
            <a:r>
              <a:rPr lang="ru-RU" dirty="0" smtClean="0"/>
              <a:t>описание </a:t>
            </a:r>
            <a:r>
              <a:rPr lang="ru-RU" dirty="0" smtClean="0"/>
              <a:t>и оценка поведения с точки зрения соблюдения общепринятых правил;</a:t>
            </a:r>
          </a:p>
          <a:p>
            <a:r>
              <a:rPr lang="ru-RU" dirty="0" smtClean="0"/>
              <a:t>индивидуальные </a:t>
            </a:r>
            <a:r>
              <a:rPr lang="ru-RU" dirty="0" smtClean="0"/>
              <a:t>особенности и трудности, возникающие в процессе общения с педагогами и сверстниками.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Показатели эмоционального состояния в учебных ситуациях: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описания </a:t>
            </a:r>
            <a:r>
              <a:rPr lang="ru-RU" dirty="0" smtClean="0"/>
              <a:t>«типичного» для школьника эмоционального состояния на занятиях;</a:t>
            </a:r>
          </a:p>
          <a:p>
            <a:r>
              <a:rPr lang="ru-RU" smtClean="0"/>
              <a:t>описание </a:t>
            </a:r>
            <a:r>
              <a:rPr lang="ru-RU" dirty="0" smtClean="0"/>
              <a:t>ситуаций, вызывающих у учащегося различные проявления эмоций (плач</a:t>
            </a:r>
            <a:r>
              <a:rPr lang="ru-RU" smtClean="0"/>
              <a:t>, </a:t>
            </a:r>
            <a:r>
              <a:rPr lang="ru-RU" smtClean="0"/>
              <a:t>раздражение</a:t>
            </a:r>
            <a:r>
              <a:rPr lang="ru-RU" dirty="0" smtClean="0"/>
              <a:t>, агрессия, испуг и др.).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001156" cy="607220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</a:t>
            </a:r>
            <a:r>
              <a:rPr lang="ru-RU" dirty="0" smtClean="0"/>
              <a:t>аличие в школе детей, испытывающих трудности </a:t>
            </a:r>
            <a:r>
              <a:rPr lang="ru-RU" dirty="0" smtClean="0"/>
              <a:t>в </a:t>
            </a:r>
            <a:r>
              <a:rPr lang="ru-RU" dirty="0" smtClean="0"/>
              <a:t>обучении;</a:t>
            </a:r>
          </a:p>
          <a:p>
            <a:r>
              <a:rPr lang="ru-RU" dirty="0" smtClean="0"/>
              <a:t>н</a:t>
            </a:r>
            <a:r>
              <a:rPr lang="ru-RU" dirty="0" smtClean="0"/>
              <a:t>аличие детей с особенностями поведения;</a:t>
            </a:r>
          </a:p>
          <a:p>
            <a:r>
              <a:rPr lang="ru-RU" dirty="0" smtClean="0"/>
              <a:t>несоответствие </a:t>
            </a:r>
            <a:r>
              <a:rPr lang="ru-RU" dirty="0" smtClean="0"/>
              <a:t>педагогических </a:t>
            </a:r>
            <a:r>
              <a:rPr lang="ru-RU" dirty="0" smtClean="0"/>
              <a:t>требований </a:t>
            </a:r>
            <a:r>
              <a:rPr lang="ru-RU" dirty="0" smtClean="0"/>
              <a:t>психофизическим </a:t>
            </a:r>
            <a:r>
              <a:rPr lang="ru-RU" dirty="0" smtClean="0"/>
              <a:t>возможностям обучающихся;</a:t>
            </a:r>
          </a:p>
          <a:p>
            <a:r>
              <a:rPr lang="ru-RU" dirty="0" smtClean="0"/>
              <a:t>не учитывается </a:t>
            </a:r>
            <a:r>
              <a:rPr lang="ru-RU" dirty="0" smtClean="0"/>
              <a:t>уровень умственного развития, соматическое и нервно-психическое состояние ребенка; </a:t>
            </a:r>
            <a:endParaRPr lang="ru-RU" dirty="0" smtClean="0"/>
          </a:p>
          <a:p>
            <a:r>
              <a:rPr lang="ru-RU" dirty="0" smtClean="0"/>
              <a:t>неготовность </a:t>
            </a:r>
            <a:r>
              <a:rPr lang="ru-RU" dirty="0" smtClean="0"/>
              <a:t>к школьному обучению (</a:t>
            </a:r>
            <a:r>
              <a:rPr lang="ru-RU" dirty="0" err="1" smtClean="0"/>
              <a:t>несформированность</a:t>
            </a:r>
            <a:r>
              <a:rPr lang="ru-RU" dirty="0" smtClean="0"/>
              <a:t> отдельных психических функций, навыков общения, незрелость эмоционально-волевой сферы и т.д.) и др. 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 smtClean="0"/>
              <a:t>се </a:t>
            </a:r>
            <a:r>
              <a:rPr lang="ru-RU" dirty="0" smtClean="0"/>
              <a:t>это </a:t>
            </a:r>
            <a:r>
              <a:rPr lang="ru-RU" dirty="0" smtClean="0"/>
              <a:t>является </a:t>
            </a:r>
            <a:r>
              <a:rPr lang="ru-RU" dirty="0" smtClean="0"/>
              <a:t>основанием для поиска новых путей помощи </a:t>
            </a:r>
            <a:r>
              <a:rPr lang="ru-RU" dirty="0" smtClean="0"/>
              <a:t>детям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r>
              <a:rPr lang="ru-RU" dirty="0" smtClean="0"/>
              <a:t>27.03.2000 (приказ № 27/901-6) Министерство образования Российской Федерации узаконило создание </a:t>
            </a:r>
            <a:r>
              <a:rPr lang="ru-RU" dirty="0" err="1" smtClean="0"/>
              <a:t>психолого-медико-педагогических</a:t>
            </a:r>
            <a:r>
              <a:rPr lang="ru-RU" dirty="0" smtClean="0"/>
              <a:t> консилиумов в образовательных дошкольных и школьных учреждениях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Нормативно-правовые основания деятельности </a:t>
            </a:r>
            <a:r>
              <a:rPr lang="ru-RU" dirty="0" err="1" smtClean="0"/>
              <a:t>ПМПк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686800" cy="5429264"/>
          </a:xfrm>
        </p:spPr>
        <p:txBody>
          <a:bodyPr>
            <a:normAutofit fontScale="85000" lnSpcReduction="20000"/>
          </a:bodyPr>
          <a:lstStyle/>
          <a:p>
            <a:pPr lvl="0" fontAlgn="t"/>
            <a:r>
              <a:rPr lang="ru-RU" dirty="0" smtClean="0"/>
              <a:t>Письмо </a:t>
            </a:r>
            <a:r>
              <a:rPr lang="ru-RU" dirty="0" smtClean="0"/>
              <a:t>Министерства общего и профессионального образования Свердловской области от 29.11.2002 № 171 «О Примерном положении о </a:t>
            </a:r>
            <a:r>
              <a:rPr lang="ru-RU" dirty="0" err="1" smtClean="0"/>
              <a:t>психолого-медико-педагогическом</a:t>
            </a:r>
            <a:r>
              <a:rPr lang="ru-RU" dirty="0" smtClean="0"/>
              <a:t> консилиуме образовательного учреждения».</a:t>
            </a:r>
          </a:p>
          <a:p>
            <a:pPr lvl="0"/>
            <a:r>
              <a:rPr lang="ru-RU" dirty="0" smtClean="0"/>
              <a:t>Закон </a:t>
            </a:r>
            <a:r>
              <a:rPr lang="ru-RU" dirty="0" smtClean="0"/>
              <a:t>Российской Федерации от 29.12.2012г. </a:t>
            </a:r>
            <a:r>
              <a:rPr lang="ru-RU" dirty="0" smtClean="0"/>
              <a:t>№ </a:t>
            </a:r>
            <a:r>
              <a:rPr lang="ru-RU" dirty="0" smtClean="0"/>
              <a:t>273-ФЗ </a:t>
            </a:r>
            <a:r>
              <a:rPr lang="ru-RU" dirty="0" smtClean="0"/>
              <a:t>«Об образовании в </a:t>
            </a:r>
            <a:r>
              <a:rPr lang="ru-RU" dirty="0" smtClean="0"/>
              <a:t>Российской Федерации».</a:t>
            </a:r>
            <a:endParaRPr lang="ru-RU" dirty="0" smtClean="0"/>
          </a:p>
          <a:p>
            <a:pPr lvl="0"/>
            <a:r>
              <a:rPr lang="ru-RU" dirty="0" smtClean="0"/>
              <a:t>Закон Свердловской области от 23.10.1995 № 28-ОЗ «О защите прав ребенка» (с последующими изменениями и дополнениями). </a:t>
            </a:r>
          </a:p>
          <a:p>
            <a:pPr lvl="0"/>
            <a:r>
              <a:rPr lang="ru-RU" dirty="0" smtClean="0"/>
              <a:t>Индивидуальная карта учета динамики развития ребенка (извлечения из приказа Министерства общего и профессионального образования Свердловской области от 17.01.2012 г. № 17-И «Об утверждении работы центральной и территориальных областных </a:t>
            </a:r>
            <a:r>
              <a:rPr lang="ru-RU" dirty="0" err="1" smtClean="0"/>
              <a:t>психолого-медико-педагогических</a:t>
            </a:r>
            <a:r>
              <a:rPr lang="ru-RU" dirty="0" smtClean="0"/>
              <a:t> комиссий Свердловской области в 2012 году</a:t>
            </a:r>
            <a:r>
              <a:rPr lang="ru-RU" dirty="0" smtClean="0"/>
              <a:t>»)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Локальные нормативные акты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429288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Устав образовательного учреждения.</a:t>
            </a:r>
          </a:p>
          <a:p>
            <a:pPr lvl="0"/>
            <a:r>
              <a:rPr lang="ru-RU" dirty="0" smtClean="0"/>
              <a:t>Положение о </a:t>
            </a:r>
            <a:r>
              <a:rPr lang="ru-RU" dirty="0" err="1" smtClean="0"/>
              <a:t>ПМПк</a:t>
            </a:r>
            <a:r>
              <a:rPr lang="ru-RU" dirty="0" smtClean="0"/>
              <a:t> (общие положения, цель и задачи деятельности, организация работы консилиума, обязанности и права членов консилиума).</a:t>
            </a:r>
          </a:p>
          <a:p>
            <a:pPr lvl="0"/>
            <a:r>
              <a:rPr lang="ru-RU" dirty="0" smtClean="0"/>
              <a:t>Приказ директора образовательного учреждения о создании </a:t>
            </a:r>
            <a:r>
              <a:rPr lang="ru-RU" dirty="0" err="1" smtClean="0"/>
              <a:t>ПМПк</a:t>
            </a:r>
            <a:r>
              <a:rPr lang="ru-RU" dirty="0" smtClean="0"/>
              <a:t> (срок работы консилиума с определенным составом, назначение председателя, заместителя председателя, секретаря консилиума, утверждение графика проведения заседаний консилиума на учебный год).</a:t>
            </a:r>
          </a:p>
          <a:p>
            <a:pPr lvl="0"/>
            <a:r>
              <a:rPr lang="ru-RU" dirty="0" smtClean="0"/>
              <a:t>График плановых заседаний </a:t>
            </a:r>
            <a:r>
              <a:rPr lang="ru-RU" dirty="0" err="1" smtClean="0"/>
              <a:t>ПМПк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Основная функция,</a:t>
            </a:r>
            <a:br>
              <a:rPr lang="ru-RU" dirty="0" smtClean="0"/>
            </a:br>
            <a:r>
              <a:rPr lang="ru-RU" dirty="0" smtClean="0"/>
              <a:t>цель </a:t>
            </a:r>
            <a:r>
              <a:rPr lang="ru-RU" dirty="0" err="1" smtClean="0"/>
              <a:t>ПМПк</a:t>
            </a:r>
            <a:r>
              <a:rPr lang="ru-RU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6143668"/>
          </a:xfrm>
        </p:spPr>
        <p:txBody>
          <a:bodyPr>
            <a:normAutofit/>
          </a:bodyPr>
          <a:lstStyle/>
          <a:p>
            <a:r>
              <a:rPr lang="ru-RU" dirty="0" smtClean="0"/>
              <a:t>Функция - обеспечение </a:t>
            </a:r>
            <a:r>
              <a:rPr lang="ru-RU" dirty="0" smtClean="0"/>
              <a:t>детям оптимальных условий обучения с учетом их возрастных и индивидуальных психофизических особенностей </a:t>
            </a:r>
            <a:r>
              <a:rPr lang="ru-RU" dirty="0" smtClean="0"/>
              <a:t>развития;</a:t>
            </a:r>
          </a:p>
          <a:p>
            <a:endParaRPr lang="ru-RU" dirty="0" smtClean="0"/>
          </a:p>
          <a:p>
            <a:r>
              <a:rPr lang="ru-RU" dirty="0" smtClean="0"/>
              <a:t>Цель - </a:t>
            </a:r>
            <a:r>
              <a:rPr lang="ru-RU" dirty="0" smtClean="0"/>
              <a:t>обеспечение в образовательном учреждении </a:t>
            </a:r>
            <a:r>
              <a:rPr lang="ru-RU" dirty="0" err="1" smtClean="0"/>
              <a:t>диагностико-коррекционного</a:t>
            </a:r>
            <a:r>
              <a:rPr lang="ru-RU" dirty="0" smtClean="0"/>
              <a:t> </a:t>
            </a:r>
            <a:r>
              <a:rPr lang="ru-RU" dirty="0" err="1" smtClean="0"/>
              <a:t>психолого-медико-педагогического</a:t>
            </a:r>
            <a:r>
              <a:rPr lang="ru-RU" dirty="0" smtClean="0"/>
              <a:t> сопровождения детей с отклонениями в развитии, создание условий для их обучения и воспитания.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ru-RU" dirty="0" smtClean="0"/>
              <a:t>Состав консилиума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</a:t>
            </a:r>
            <a:r>
              <a:rPr lang="ru-RU" dirty="0" smtClean="0"/>
              <a:t>чителя образовательного </a:t>
            </a:r>
            <a:r>
              <a:rPr lang="ru-RU" dirty="0" smtClean="0"/>
              <a:t>учреждения, имеющие большой опыт работы с детьми; </a:t>
            </a:r>
            <a:endParaRPr lang="ru-RU" dirty="0" smtClean="0"/>
          </a:p>
          <a:p>
            <a:r>
              <a:rPr lang="ru-RU" dirty="0" smtClean="0"/>
              <a:t>учителя </a:t>
            </a:r>
            <a:r>
              <a:rPr lang="ru-RU" dirty="0" smtClean="0"/>
              <a:t>(воспитатели) специальных (коррекционных) классов (групп); </a:t>
            </a:r>
            <a:endParaRPr lang="ru-RU" dirty="0" smtClean="0"/>
          </a:p>
          <a:p>
            <a:r>
              <a:rPr lang="ru-RU" dirty="0" smtClean="0"/>
              <a:t>п</a:t>
            </a:r>
            <a:r>
              <a:rPr lang="ru-RU" dirty="0" smtClean="0"/>
              <a:t>едагог-психолог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smtClean="0"/>
              <a:t>учитель-дефектолог;</a:t>
            </a:r>
          </a:p>
          <a:p>
            <a:r>
              <a:rPr lang="ru-RU" dirty="0" smtClean="0"/>
              <a:t>у</a:t>
            </a:r>
            <a:r>
              <a:rPr lang="ru-RU" dirty="0" smtClean="0"/>
              <a:t>читель-логопед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smtClean="0"/>
              <a:t>врач-педиатр </a:t>
            </a:r>
            <a:r>
              <a:rPr lang="ru-RU" dirty="0" smtClean="0"/>
              <a:t>(невропатолог, психиатр); </a:t>
            </a:r>
            <a:endParaRPr lang="ru-RU" dirty="0" smtClean="0"/>
          </a:p>
          <a:p>
            <a:r>
              <a:rPr lang="ru-RU" dirty="0" smtClean="0"/>
              <a:t>медицинская сестра;</a:t>
            </a:r>
          </a:p>
          <a:p>
            <a:r>
              <a:rPr lang="ru-RU" dirty="0" smtClean="0"/>
              <a:t>председатель </a:t>
            </a:r>
            <a:r>
              <a:rPr lang="ru-RU" dirty="0" err="1" smtClean="0"/>
              <a:t>ПМПк</a:t>
            </a:r>
            <a:r>
              <a:rPr lang="ru-RU" dirty="0" smtClean="0"/>
              <a:t>  </a:t>
            </a:r>
            <a:r>
              <a:rPr lang="ru-RU" dirty="0" smtClean="0"/>
              <a:t>-заместитель </a:t>
            </a:r>
            <a:r>
              <a:rPr lang="ru-RU" dirty="0" smtClean="0"/>
              <a:t>руководителя образовательного учреждения по учебно-воспитательной </a:t>
            </a:r>
            <a:r>
              <a:rPr lang="ru-RU" dirty="0" smtClean="0"/>
              <a:t>работе;</a:t>
            </a:r>
          </a:p>
          <a:p>
            <a:r>
              <a:rPr lang="ru-RU" dirty="0" smtClean="0"/>
              <a:t>о</a:t>
            </a:r>
            <a:r>
              <a:rPr lang="ru-RU" dirty="0" smtClean="0"/>
              <a:t>бщее </a:t>
            </a:r>
            <a:r>
              <a:rPr lang="ru-RU" dirty="0" smtClean="0"/>
              <a:t>руководство </a:t>
            </a:r>
            <a:r>
              <a:rPr lang="ru-RU" dirty="0" err="1" smtClean="0"/>
              <a:t>ПМПк</a:t>
            </a:r>
            <a:r>
              <a:rPr lang="ru-RU" dirty="0" smtClean="0"/>
              <a:t> возлагается на руководителя образовательного учреждения.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ru-RU" dirty="0" smtClean="0"/>
              <a:t>Задачи </a:t>
            </a:r>
            <a:r>
              <a:rPr lang="ru-RU" dirty="0" err="1" smtClean="0"/>
              <a:t>ПМПк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своевременное выявление и всестороннее комплексное обследование детей, имеющих те или иные отклонения в психофизическом развитии;</a:t>
            </a:r>
          </a:p>
          <a:p>
            <a:pPr lvl="0"/>
            <a:r>
              <a:rPr lang="ru-RU" dirty="0" smtClean="0"/>
              <a:t>установление </a:t>
            </a:r>
            <a:r>
              <a:rPr lang="ru-RU" dirty="0" smtClean="0"/>
              <a:t>характера и причин выявленных отклонений (</a:t>
            </a:r>
            <a:r>
              <a:rPr lang="ru-RU" dirty="0" err="1" smtClean="0"/>
              <a:t>девиантное</a:t>
            </a:r>
            <a:r>
              <a:rPr lang="ru-RU" dirty="0" smtClean="0"/>
              <a:t> поведение, конфликтные ситуации во взаимодействии со сверстниками и взрослыми, снижение успеваемости и т.д.);</a:t>
            </a:r>
          </a:p>
          <a:p>
            <a:pPr lvl="0"/>
            <a:r>
              <a:rPr lang="ru-RU" dirty="0" smtClean="0"/>
              <a:t>определение </a:t>
            </a:r>
            <a:r>
              <a:rPr lang="ru-RU" dirty="0" smtClean="0"/>
              <a:t>потенциальных возможностей ребенка для оказания ему целенаправленной специальной (коррекционной) помощи в условиях данного образовательного учреждения либо направление его в </a:t>
            </a:r>
            <a:r>
              <a:rPr lang="ru-RU" dirty="0" err="1" smtClean="0"/>
              <a:t>психолого-медико-педагогическую</a:t>
            </a:r>
            <a:r>
              <a:rPr lang="ru-RU" dirty="0" smtClean="0"/>
              <a:t> консультацию на комиссию для решения вопроса о месте дальнейшего обучения и воспитания (определение типа учреждения, формы обучения, оптимальной для ребенка, учебно-воспитательной программы);</a:t>
            </a:r>
          </a:p>
          <a:p>
            <a:pPr lvl="0"/>
            <a:r>
              <a:rPr lang="ru-RU" dirty="0" smtClean="0"/>
              <a:t>разработка </a:t>
            </a:r>
            <a:r>
              <a:rPr lang="ru-RU" dirty="0" smtClean="0"/>
              <a:t>комплексных целевых программ индивидуального развития детей "группы риска";</a:t>
            </a:r>
          </a:p>
          <a:p>
            <a:pPr lvl="0"/>
            <a:r>
              <a:rPr lang="ru-RU" dirty="0" smtClean="0"/>
              <a:t>прослеживание </a:t>
            </a:r>
            <a:r>
              <a:rPr lang="ru-RU" dirty="0" smtClean="0"/>
              <a:t>динамики развития (наблюдение, диагностические "срезы" в начале и в конце учебного года для уточнения образовательного маршрута, внесение соответствующих корректив);</a:t>
            </a:r>
          </a:p>
          <a:p>
            <a:pPr lvl="0"/>
            <a:r>
              <a:rPr lang="ru-RU" dirty="0" smtClean="0"/>
              <a:t>профилактика </a:t>
            </a:r>
            <a:r>
              <a:rPr lang="ru-RU" dirty="0" smtClean="0"/>
              <a:t>физических, интеллектуальных и эмоциональных перегрузок и "срывов" поведения;</a:t>
            </a:r>
          </a:p>
          <a:p>
            <a:r>
              <a:rPr lang="ru-RU" dirty="0" smtClean="0"/>
              <a:t>консультативная </a:t>
            </a:r>
            <a:r>
              <a:rPr lang="ru-RU" dirty="0" smtClean="0"/>
              <a:t>работа с родителями.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Документация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Приказ о создании </a:t>
            </a:r>
            <a:r>
              <a:rPr lang="ru-RU" dirty="0" err="1" smtClean="0"/>
              <a:t>психолого-медико-педагогического</a:t>
            </a:r>
            <a:r>
              <a:rPr lang="ru-RU" dirty="0" smtClean="0"/>
              <a:t> консилиума.</a:t>
            </a:r>
          </a:p>
          <a:p>
            <a:pPr lvl="0"/>
            <a:r>
              <a:rPr lang="ru-RU" dirty="0" smtClean="0"/>
              <a:t>Карта развития </a:t>
            </a:r>
            <a:r>
              <a:rPr lang="ru-RU" dirty="0" smtClean="0"/>
              <a:t>ребенка.</a:t>
            </a:r>
            <a:endParaRPr lang="ru-RU" dirty="0" smtClean="0"/>
          </a:p>
          <a:p>
            <a:pPr lvl="0"/>
            <a:r>
              <a:rPr lang="ru-RU" dirty="0" smtClean="0"/>
              <a:t>Логопедическое представление (заключение).</a:t>
            </a:r>
          </a:p>
          <a:p>
            <a:pPr lvl="0"/>
            <a:r>
              <a:rPr lang="ru-RU" dirty="0" smtClean="0"/>
              <a:t>Психологическое представление (заключение).</a:t>
            </a:r>
          </a:p>
          <a:p>
            <a:pPr lvl="0"/>
            <a:r>
              <a:rPr lang="ru-RU" dirty="0" smtClean="0"/>
              <a:t>Педагогическое представление.</a:t>
            </a:r>
          </a:p>
          <a:p>
            <a:pPr lvl="0"/>
            <a:r>
              <a:rPr lang="ru-RU" dirty="0" smtClean="0"/>
              <a:t>Заключение </a:t>
            </a:r>
            <a:r>
              <a:rPr lang="ru-RU" dirty="0" err="1" smtClean="0"/>
              <a:t>психолого-медико-психологического</a:t>
            </a:r>
            <a:r>
              <a:rPr lang="ru-RU" dirty="0" smtClean="0"/>
              <a:t> консилиума.</a:t>
            </a:r>
          </a:p>
          <a:p>
            <a:pPr lvl="0"/>
            <a:r>
              <a:rPr lang="ru-RU" dirty="0" smtClean="0"/>
              <a:t>План коррекционной работы.</a:t>
            </a:r>
          </a:p>
          <a:p>
            <a:pPr lvl="0"/>
            <a:r>
              <a:rPr lang="ru-RU" dirty="0" smtClean="0"/>
              <a:t>Журнал регистрации первичных обращений.</a:t>
            </a:r>
          </a:p>
          <a:p>
            <a:pPr lvl="0"/>
            <a:r>
              <a:rPr lang="ru-RU" dirty="0" smtClean="0"/>
              <a:t>Журнал обследования ребенка.</a:t>
            </a:r>
          </a:p>
          <a:p>
            <a:pPr lvl="0"/>
            <a:r>
              <a:rPr lang="ru-RU" dirty="0" smtClean="0"/>
              <a:t>График плановых заседаний </a:t>
            </a:r>
            <a:r>
              <a:rPr lang="ru-RU" dirty="0" err="1" smtClean="0"/>
              <a:t>ПМПк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126</TotalTime>
  <Words>990</Words>
  <PresentationFormat>Экран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Организация и содержание деятельности психолого-медико-педагогического консилиума в образовательном учреждении</vt:lpstr>
      <vt:lpstr>Актуальность</vt:lpstr>
      <vt:lpstr>27.03.2000 (приказ № 27/901-6) Министерство образования Российской Федерации узаконило создание психолого-медико-педагогических консилиумов в образовательных дошкольных и школьных учреждениях</vt:lpstr>
      <vt:lpstr>Нормативно-правовые основания деятельности ПМПк</vt:lpstr>
      <vt:lpstr>Локальные нормативные акты</vt:lpstr>
      <vt:lpstr>Основная функция, цель ПМПк  </vt:lpstr>
      <vt:lpstr>Состав консилиума</vt:lpstr>
      <vt:lpstr>Задачи ПМПк</vt:lpstr>
      <vt:lpstr>Документация</vt:lpstr>
      <vt:lpstr>Консилиум позволяет</vt:lpstr>
      <vt:lpstr>ПМПк проводится</vt:lpstr>
      <vt:lpstr>Плановый ПМПк решает следующие задачи</vt:lpstr>
      <vt:lpstr>Коллегиальное обсуждение результатов обследования позволяет: </vt:lpstr>
      <vt:lpstr>Представление учителя включает качественные характеристики учебной деятельности  </vt:lpstr>
      <vt:lpstr>Количественные показатели учебной деятельности: </vt:lpstr>
      <vt:lpstr>Показатели поведения и общения в учебных ситуациях:</vt:lpstr>
      <vt:lpstr>Показатели эмоционального состояния в учебных ситуациях: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и содержание деятельности психолого-медико-педагогического консилиума в образовательном учреждении</dc:title>
  <dc:creator>Admin</dc:creator>
  <cp:lastModifiedBy>Admin</cp:lastModifiedBy>
  <cp:revision>9</cp:revision>
  <dcterms:created xsi:type="dcterms:W3CDTF">2013-10-18T03:02:16Z</dcterms:created>
  <dcterms:modified xsi:type="dcterms:W3CDTF">2013-10-18T05:19:53Z</dcterms:modified>
</cp:coreProperties>
</file>