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8" r:id="rId28"/>
    <p:sldId id="291" r:id="rId29"/>
    <p:sldId id="293" r:id="rId30"/>
    <p:sldId id="294" r:id="rId31"/>
    <p:sldId id="295" r:id="rId32"/>
    <p:sldId id="287" r:id="rId33"/>
    <p:sldId id="296" r:id="rId34"/>
    <p:sldId id="297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7" autoAdjust="0"/>
    <p:restoredTop sz="9466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6246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2468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62469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2470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2471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2472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62473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2474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247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247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247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47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479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DC9164F-91C1-4C81-B179-89B7187894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35DB3-AD58-4000-AE5C-96A23A2BEC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751C3-1EA7-4498-8E8B-FAB511D7B8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50075FE-6F30-4C82-9CF8-B83C01F24A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6A65874-D6AB-41BC-BBB1-FB2C2D12DA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E9B6C5-0104-436C-8C5C-4F4F896FF5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F9B9A-2559-4BB9-A2C3-ED3D68BD23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B19A1-102E-4A1B-9549-1C7D50F363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F5C46-A7A3-4E17-A85A-AE51A48311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F6600-972B-455C-BCA6-62A95DDC22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A150F-19E5-40A4-9EDF-8E6E998C0F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01578-5E00-4B26-8FBB-51FD2CFC14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B6385-A8C1-42D2-B730-86E120795C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23DD8-B37E-46D7-95F3-54A7AA5568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6144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144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6144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6144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4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614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614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7EC9F9A-3EB8-44D7-B895-FE39758956F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971550" y="1484313"/>
            <a:ext cx="7488238" cy="2376487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Изгнание серого дыма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993300"/>
                </a:solidFill>
                <a:latin typeface="Arial Narrow" pitchFamily="34" charset="0"/>
              </a:rPr>
              <a:t>СЕРОВОДОРОД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9725" y="1600200"/>
            <a:ext cx="7075488" cy="193198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i="1">
                <a:latin typeface="Arial Narrow" pitchFamily="34" charset="0"/>
              </a:rPr>
              <a:t>- это токсическое вещество, вызывающее острую кислородную недостаточность, приводящую к поражению нервной системы.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429000" y="3203575"/>
            <a:ext cx="32908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3600" b="1">
                <a:solidFill>
                  <a:srgbClr val="993300"/>
                </a:solidFill>
                <a:latin typeface="Arial Narrow" pitchFamily="34" charset="0"/>
              </a:rPr>
              <a:t>АЦЕТАЛЬДЕГИД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38200" y="3759200"/>
            <a:ext cx="39401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800" i="1">
                <a:solidFill>
                  <a:srgbClr val="20060E"/>
                </a:solidFill>
                <a:latin typeface="Arial Narrow" pitchFamily="34" charset="0"/>
              </a:rPr>
              <a:t>        - это ядовитый пар,</a:t>
            </a:r>
          </a:p>
          <a:p>
            <a:pPr eaLnBrk="0" hangingPunct="0"/>
            <a:r>
              <a:rPr lang="ru-RU" sz="2800" i="1">
                <a:solidFill>
                  <a:srgbClr val="20060E"/>
                </a:solidFill>
                <a:latin typeface="Arial Narrow" pitchFamily="34" charset="0"/>
              </a:rPr>
              <a:t>         раздражающий глаза,</a:t>
            </a:r>
          </a:p>
          <a:p>
            <a:pPr eaLnBrk="0" hangingPunct="0"/>
            <a:r>
              <a:rPr lang="ru-RU" sz="2800" i="1">
                <a:solidFill>
                  <a:srgbClr val="20060E"/>
                </a:solidFill>
                <a:latin typeface="Arial Narrow" pitchFamily="34" charset="0"/>
              </a:rPr>
              <a:t>        дыхательные пути,</a:t>
            </a:r>
          </a:p>
          <a:p>
            <a:pPr eaLnBrk="0" hangingPunct="0"/>
            <a:r>
              <a:rPr lang="ru-RU" sz="2800" i="1">
                <a:solidFill>
                  <a:srgbClr val="20060E"/>
                </a:solidFill>
                <a:latin typeface="Arial Narrow" pitchFamily="34" charset="0"/>
              </a:rPr>
              <a:t>        вызывающий удушье</a:t>
            </a:r>
          </a:p>
          <a:p>
            <a:pPr eaLnBrk="0" hangingPunct="0"/>
            <a:r>
              <a:rPr lang="ru-RU" sz="2800" i="1">
                <a:solidFill>
                  <a:srgbClr val="20060E"/>
                </a:solidFill>
                <a:latin typeface="Arial Narrow" pitchFamily="34" charset="0"/>
              </a:rPr>
              <a:t>        и головную боль.</a:t>
            </a:r>
            <a:endParaRPr lang="ru-RU" sz="2400" i="1">
              <a:solidFill>
                <a:srgbClr val="20060E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993300"/>
                </a:solidFill>
                <a:latin typeface="Arial Narrow" pitchFamily="34" charset="0"/>
              </a:rPr>
              <a:t>РАДИОАКТИВНЫЕ ЭЛЕМЕНТЫ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6200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700" i="1">
                <a:latin typeface="Arial Narrow" pitchFamily="34" charset="0"/>
              </a:rPr>
              <a:t>Изотопы полония являются первопричиной </a:t>
            </a:r>
            <a:r>
              <a:rPr lang="ru-RU" sz="2700" b="1" i="1">
                <a:solidFill>
                  <a:srgbClr val="993300"/>
                </a:solidFill>
                <a:latin typeface="Arial Narrow" pitchFamily="34" charset="0"/>
              </a:rPr>
              <a:t>рака легких</a:t>
            </a:r>
            <a:r>
              <a:rPr lang="ru-RU" sz="2700" i="1">
                <a:latin typeface="Arial Narrow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sz="2700" i="1">
                <a:latin typeface="Arial Narrow" pitchFamily="34" charset="0"/>
              </a:rPr>
              <a:t>Человек, выкуривающий в день пачку сигарет, получает дозу облучения в </a:t>
            </a:r>
            <a:r>
              <a:rPr lang="ru-RU" sz="2700" b="1" i="1">
                <a:solidFill>
                  <a:srgbClr val="993300"/>
                </a:solidFill>
                <a:latin typeface="Arial Narrow" pitchFamily="34" charset="0"/>
              </a:rPr>
              <a:t>3,5 раза</a:t>
            </a:r>
            <a:r>
              <a:rPr lang="ru-RU" sz="2700" i="1">
                <a:latin typeface="Arial Narrow" pitchFamily="34" charset="0"/>
              </a:rPr>
              <a:t> больше дозы, принятой международным соглашением по защите от радиации.</a:t>
            </a:r>
          </a:p>
          <a:p>
            <a:pPr>
              <a:lnSpc>
                <a:spcPct val="80000"/>
              </a:lnSpc>
            </a:pPr>
            <a:r>
              <a:rPr lang="ru-RU" b="1" i="1">
                <a:latin typeface="Arial Narrow" pitchFamily="34" charset="0"/>
              </a:rPr>
              <a:t>Радиоактивный свинец и висмут:</a:t>
            </a:r>
          </a:p>
          <a:p>
            <a:pPr lvl="1">
              <a:lnSpc>
                <a:spcPct val="80000"/>
              </a:lnSpc>
            </a:pPr>
            <a:r>
              <a:rPr lang="ru-RU" sz="2700" i="1">
                <a:latin typeface="Arial Narrow" pitchFamily="34" charset="0"/>
              </a:rPr>
              <a:t>расстройство сна и аппетита; </a:t>
            </a:r>
          </a:p>
          <a:p>
            <a:pPr lvl="1">
              <a:lnSpc>
                <a:spcPct val="80000"/>
              </a:lnSpc>
            </a:pPr>
            <a:r>
              <a:rPr lang="ru-RU" sz="2700" i="1">
                <a:latin typeface="Arial Narrow" pitchFamily="34" charset="0"/>
              </a:rPr>
              <a:t>нарушение деятельности желудка и кишечника повышенная раздражительность; </a:t>
            </a:r>
          </a:p>
          <a:p>
            <a:pPr lvl="1">
              <a:lnSpc>
                <a:spcPct val="80000"/>
              </a:lnSpc>
            </a:pPr>
            <a:r>
              <a:rPr lang="ru-RU" sz="2700" i="1">
                <a:latin typeface="Arial Narrow" pitchFamily="34" charset="0"/>
              </a:rPr>
              <a:t>плохая успеваемость;</a:t>
            </a:r>
          </a:p>
          <a:p>
            <a:pPr lvl="1">
              <a:lnSpc>
                <a:spcPct val="80000"/>
              </a:lnSpc>
            </a:pPr>
            <a:r>
              <a:rPr lang="ru-RU" sz="2700" i="1">
                <a:latin typeface="Arial Narrow" pitchFamily="34" charset="0"/>
              </a:rPr>
              <a:t>отставание в физическом развитии.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49400" y="752475"/>
            <a:ext cx="6994525" cy="668338"/>
          </a:xfrm>
        </p:spPr>
        <p:txBody>
          <a:bodyPr/>
          <a:lstStyle/>
          <a:p>
            <a:r>
              <a:rPr lang="ru-RU" sz="3800" b="1" i="1">
                <a:solidFill>
                  <a:srgbClr val="993300"/>
                </a:solidFill>
                <a:latin typeface="Arial Narrow" pitchFamily="34" charset="0"/>
              </a:rPr>
              <a:t>Нервная система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001000" cy="4191000"/>
          </a:xfrm>
        </p:spPr>
        <p:txBody>
          <a:bodyPr/>
          <a:lstStyle/>
          <a:p>
            <a:r>
              <a:rPr lang="ru-RU" sz="2400" i="1">
                <a:latin typeface="Arial Narrow" pitchFamily="34" charset="0"/>
              </a:rPr>
              <a:t>Никотин в первой короткой фазе расширяет сосуды мозга (создает обманчивое впечатление улучшения умственной деятельности), затем резко сужают их. </a:t>
            </a:r>
          </a:p>
          <a:p>
            <a:r>
              <a:rPr lang="ru-RU" sz="2400" i="1">
                <a:latin typeface="Arial Narrow" pitchFamily="34" charset="0"/>
              </a:rPr>
              <a:t>Отравляет клетки мозга (ухудшается память, зрение, умственная работоспособность, появляется бессонница, головные боли).</a:t>
            </a:r>
          </a:p>
          <a:p>
            <a:r>
              <a:rPr lang="ru-RU" sz="2400" i="1">
                <a:latin typeface="Arial Narrow" pitchFamily="34" charset="0"/>
              </a:rPr>
              <a:t>Курящие ученики отстают в учебе, становятся нервными, рассеянными, ленивыми, грубыми и недисциплинированными.</a:t>
            </a:r>
          </a:p>
          <a:p>
            <a:r>
              <a:rPr lang="ru-RU" sz="2400" i="1">
                <a:latin typeface="Arial Narrow" pitchFamily="34" charset="0"/>
              </a:rPr>
              <a:t>Развиваются нервные заболевания – невралгии, невриты, плекситы (заболевания нервных узлов – сплетений).</a:t>
            </a:r>
            <a:endParaRPr lang="ru-RU" sz="3600" i="1">
              <a:latin typeface="Arial Narrow" pitchFamily="34" charset="0"/>
            </a:endParaRPr>
          </a:p>
        </p:txBody>
      </p:sp>
      <p:pic>
        <p:nvPicPr>
          <p:cNvPr id="14340" name="Picture 4" descr="HM0035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5734050"/>
            <a:ext cx="1295400" cy="936625"/>
          </a:xfrm>
          <a:prstGeom prst="rect">
            <a:avLst/>
          </a:prstGeom>
          <a:noFill/>
        </p:spPr>
      </p:pic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914400" y="2286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800" b="1">
                <a:solidFill>
                  <a:srgbClr val="993300"/>
                </a:solidFill>
                <a:latin typeface="Arial Narrow" pitchFamily="34" charset="0"/>
              </a:rPr>
              <a:t>ВЛИЯНИЕ НИКОТИНА НА ЧЕЛОВЕКА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895350"/>
          </a:xfrm>
        </p:spPr>
        <p:txBody>
          <a:bodyPr/>
          <a:lstStyle/>
          <a:p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Дыхательная система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8077200" cy="35814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Хронические заболевания</a:t>
            </a:r>
            <a:r>
              <a:rPr lang="ru-RU" i="1">
                <a:latin typeface="Arial Narrow" pitchFamily="34" charset="0"/>
              </a:rPr>
              <a:t> дыхательных органов: бронхит, астма, гибель эпителия, усиленное выделение слизи, воспаление голосовых связок.</a:t>
            </a:r>
          </a:p>
          <a:p>
            <a:pPr>
              <a:buClr>
                <a:schemeClr val="tx1"/>
              </a:buClr>
            </a:pP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Туберкулез легких</a:t>
            </a:r>
            <a:r>
              <a:rPr lang="ru-RU" i="1">
                <a:latin typeface="Arial Narrow" pitchFamily="34" charset="0"/>
              </a:rPr>
              <a:t> (из 100 случаев заболевания туберкулезом 95% - курильщики)</a:t>
            </a:r>
          </a:p>
          <a:p>
            <a:pPr>
              <a:buClr>
                <a:schemeClr val="tx1"/>
              </a:buClr>
            </a:pP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Рак легких</a:t>
            </a:r>
            <a:r>
              <a:rPr lang="ru-RU" i="1">
                <a:latin typeface="Arial Narrow" pitchFamily="34" charset="0"/>
              </a:rPr>
              <a:t> (почти 97% больных раком – курильщики, </a:t>
            </a:r>
          </a:p>
          <a:p>
            <a:pPr>
              <a:buClr>
                <a:schemeClr val="tx1"/>
              </a:buClr>
            </a:pP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Рак гортани</a:t>
            </a:r>
            <a:r>
              <a:rPr lang="ru-RU" i="1">
                <a:latin typeface="Arial Narrow" pitchFamily="34" charset="0"/>
              </a:rPr>
              <a:t> (в 6 – 10 раз больше).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993300"/>
                </a:solidFill>
                <a:latin typeface="Arial Narrow" pitchFamily="34" charset="0"/>
              </a:rPr>
              <a:t>КРОВЕНОСНАЯ СИСТЕМА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just"/>
            <a:r>
              <a:rPr lang="ru-RU" sz="2000" i="1">
                <a:latin typeface="Arial Narrow" pitchFamily="34" charset="0"/>
              </a:rPr>
              <a:t>Снижается количество эритроцитов  и гемоглобина;</a:t>
            </a:r>
          </a:p>
          <a:p>
            <a:pPr algn="just"/>
            <a:r>
              <a:rPr lang="ru-RU" sz="2000" b="1" i="1">
                <a:latin typeface="Arial Narrow" pitchFamily="34" charset="0"/>
              </a:rPr>
              <a:t>Стенокардия</a:t>
            </a:r>
            <a:r>
              <a:rPr lang="ru-RU" sz="2000" i="1">
                <a:latin typeface="Arial Narrow" pitchFamily="34" charset="0"/>
              </a:rPr>
              <a:t> у курильщиков чаще в 13 раз;</a:t>
            </a:r>
          </a:p>
          <a:p>
            <a:r>
              <a:rPr lang="ru-RU" sz="2000" b="1" i="1">
                <a:latin typeface="Arial Narrow" pitchFamily="34" charset="0"/>
              </a:rPr>
              <a:t>Инфаркт</a:t>
            </a:r>
            <a:r>
              <a:rPr lang="ru-RU" sz="2000" i="1">
                <a:latin typeface="Arial Narrow" pitchFamily="34" charset="0"/>
              </a:rPr>
              <a:t> миокарда чаще в 13 раз (особенно у лиц до 40лет);</a:t>
            </a:r>
          </a:p>
          <a:p>
            <a:r>
              <a:rPr lang="ru-RU" sz="2000" b="1" i="1">
                <a:latin typeface="Arial Narrow" pitchFamily="34" charset="0"/>
              </a:rPr>
              <a:t>Острый инфаркт миокарда</a:t>
            </a:r>
            <a:r>
              <a:rPr lang="ru-RU" sz="2000" i="1">
                <a:latin typeface="Arial Narrow" pitchFamily="34" charset="0"/>
              </a:rPr>
              <a:t> ( у курильщиков до 35 лет, у 80% курящих со школьной скамьи).</a:t>
            </a:r>
          </a:p>
          <a:p>
            <a:r>
              <a:rPr lang="ru-RU" sz="2000" i="1">
                <a:latin typeface="Arial Narrow" pitchFamily="34" charset="0"/>
              </a:rPr>
              <a:t>Курение способствует возникновению атеросклероза, гипертонической болезни, кровоизлияния в мозг.</a:t>
            </a:r>
          </a:p>
        </p:txBody>
      </p:sp>
      <p:pic>
        <p:nvPicPr>
          <p:cNvPr id="16388" name="Picture 4" descr="HM0030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0"/>
            <a:ext cx="879475" cy="1295400"/>
          </a:xfrm>
          <a:prstGeom prst="rect">
            <a:avLst/>
          </a:prstGeom>
          <a:noFill/>
        </p:spPr>
      </p:pic>
      <p:pic>
        <p:nvPicPr>
          <p:cNvPr id="16389" name="Picture 5" descr="img1.jpg (20867 bytes)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48263" y="1960563"/>
            <a:ext cx="3671887" cy="43481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9550" y="325438"/>
            <a:ext cx="7202488" cy="671512"/>
          </a:xfrm>
        </p:spPr>
        <p:txBody>
          <a:bodyPr/>
          <a:lstStyle/>
          <a:p>
            <a:r>
              <a:rPr lang="ru-RU" sz="4000" b="1">
                <a:solidFill>
                  <a:srgbClr val="993300"/>
                </a:solidFill>
                <a:latin typeface="Arial Narrow" pitchFamily="34" charset="0"/>
              </a:rPr>
              <a:t>ПИЩЕВАРИТЕЛЬНАЯ СИСТЕМА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7620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200" i="1">
                <a:latin typeface="Arial Narrow" pitchFamily="34" charset="0"/>
              </a:rPr>
              <a:t>Развивается </a:t>
            </a:r>
            <a:r>
              <a:rPr lang="ru-RU" sz="2200" b="1" i="1">
                <a:solidFill>
                  <a:srgbClr val="993300"/>
                </a:solidFill>
                <a:latin typeface="Arial Narrow" pitchFamily="34" charset="0"/>
              </a:rPr>
              <a:t>кариес</a:t>
            </a:r>
            <a:r>
              <a:rPr lang="ru-RU" sz="2200" i="1">
                <a:latin typeface="Arial Narrow" pitchFamily="34" charset="0"/>
              </a:rPr>
              <a:t>; </a:t>
            </a:r>
          </a:p>
          <a:p>
            <a:pPr>
              <a:lnSpc>
                <a:spcPct val="90000"/>
              </a:lnSpc>
            </a:pPr>
            <a:r>
              <a:rPr lang="ru-RU" sz="2200" i="1">
                <a:latin typeface="Arial Narrow" pitchFamily="34" charset="0"/>
              </a:rPr>
              <a:t>Ухудшается аппетит, обоняние, вкус извращается;</a:t>
            </a:r>
          </a:p>
          <a:p>
            <a:pPr>
              <a:lnSpc>
                <a:spcPct val="90000"/>
              </a:lnSpc>
            </a:pPr>
            <a:r>
              <a:rPr lang="ru-RU" sz="2200" i="1">
                <a:latin typeface="Arial Narrow" pitchFamily="34" charset="0"/>
              </a:rPr>
              <a:t>Возникают спазмы желудка, кишечника, кишечная непроходимость </a:t>
            </a:r>
            <a:r>
              <a:rPr lang="ru-RU" sz="2200" b="1" i="1">
                <a:solidFill>
                  <a:srgbClr val="993300"/>
                </a:solidFill>
                <a:latin typeface="Arial Narrow" pitchFamily="34" charset="0"/>
              </a:rPr>
              <a:t>(парез)</a:t>
            </a:r>
            <a:r>
              <a:rPr lang="ru-RU" sz="2200" i="1">
                <a:latin typeface="Arial Narrow" pitchFamily="34" charset="0"/>
              </a:rPr>
              <a:t> кишечника ведет к смерти;</a:t>
            </a:r>
          </a:p>
          <a:p>
            <a:pPr>
              <a:lnSpc>
                <a:spcPct val="90000"/>
              </a:lnSpc>
            </a:pPr>
            <a:r>
              <a:rPr lang="ru-RU" sz="2200" i="1">
                <a:latin typeface="Arial Narrow" pitchFamily="34" charset="0"/>
              </a:rPr>
              <a:t>Развивается хронический </a:t>
            </a:r>
            <a:r>
              <a:rPr lang="ru-RU" sz="2200" b="1" i="1">
                <a:solidFill>
                  <a:srgbClr val="993300"/>
                </a:solidFill>
                <a:latin typeface="Arial Narrow" pitchFamily="34" charset="0"/>
              </a:rPr>
              <a:t>гастрит, колит, язвенная болезнь</a:t>
            </a:r>
            <a:r>
              <a:rPr lang="ru-RU" sz="2200" i="1">
                <a:latin typeface="Arial Narrow" pitchFamily="34" charset="0"/>
              </a:rPr>
              <a:t> желудка и 12- перстной кишки (в 10 раз чаще);</a:t>
            </a:r>
          </a:p>
          <a:p>
            <a:pPr>
              <a:lnSpc>
                <a:spcPct val="90000"/>
              </a:lnSpc>
            </a:pPr>
            <a:r>
              <a:rPr lang="ru-RU" sz="2200" i="1">
                <a:latin typeface="Arial Narrow" pitchFamily="34" charset="0"/>
              </a:rPr>
              <a:t>Приводит к </a:t>
            </a:r>
            <a:r>
              <a:rPr lang="ru-RU" sz="2200" b="1" i="1">
                <a:solidFill>
                  <a:srgbClr val="993300"/>
                </a:solidFill>
                <a:latin typeface="Arial Narrow" pitchFamily="34" charset="0"/>
              </a:rPr>
              <a:t>циррозу</a:t>
            </a:r>
            <a:r>
              <a:rPr lang="ru-RU" sz="2200" i="1">
                <a:solidFill>
                  <a:srgbClr val="993300"/>
                </a:solidFill>
                <a:latin typeface="Arial Narrow" pitchFamily="34" charset="0"/>
              </a:rPr>
              <a:t> </a:t>
            </a:r>
            <a:r>
              <a:rPr lang="ru-RU" sz="2200" b="1" i="1">
                <a:solidFill>
                  <a:srgbClr val="993300"/>
                </a:solidFill>
                <a:latin typeface="Arial Narrow" pitchFamily="34" charset="0"/>
              </a:rPr>
              <a:t>печени;</a:t>
            </a:r>
            <a:r>
              <a:rPr lang="ru-RU" sz="2200" i="1">
                <a:solidFill>
                  <a:srgbClr val="993300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sz="2200" i="1">
                <a:latin typeface="Arial Narrow" pitchFamily="34" charset="0"/>
              </a:rPr>
              <a:t>Развивается </a:t>
            </a:r>
            <a:r>
              <a:rPr lang="ru-RU" sz="2200" b="1" i="1">
                <a:solidFill>
                  <a:srgbClr val="993300"/>
                </a:solidFill>
                <a:latin typeface="Arial Narrow" pitchFamily="34" charset="0"/>
              </a:rPr>
              <a:t>рак полости рта, пищевода, поджелудочной железы</a:t>
            </a:r>
            <a:r>
              <a:rPr lang="ru-RU" sz="2200" i="1">
                <a:solidFill>
                  <a:srgbClr val="993300"/>
                </a:solidFill>
                <a:latin typeface="Arial Narrow" pitchFamily="34" charset="0"/>
              </a:rPr>
              <a:t>.</a:t>
            </a:r>
          </a:p>
        </p:txBody>
      </p:sp>
      <p:pic>
        <p:nvPicPr>
          <p:cNvPr id="17412" name="Picture 4" descr="HM0030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5334000"/>
            <a:ext cx="1219200" cy="1044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b="1">
                <a:solidFill>
                  <a:srgbClr val="993300"/>
                </a:solidFill>
                <a:latin typeface="Arial Narrow" pitchFamily="34" charset="0"/>
              </a:rPr>
              <a:t>ВЫДЕЛИТЕЛЬНАЯ СИСТЕМА</a:t>
            </a:r>
            <a:endParaRPr lang="ru-RU" b="1">
              <a:solidFill>
                <a:srgbClr val="993300"/>
              </a:solidFill>
              <a:latin typeface="Arial Narrow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8153400" cy="4114800"/>
          </a:xfrm>
        </p:spPr>
        <p:txBody>
          <a:bodyPr/>
          <a:lstStyle/>
          <a:p>
            <a:r>
              <a:rPr lang="ru-RU" sz="3100" i="1">
                <a:latin typeface="Arial Narrow" pitchFamily="34" charset="0"/>
              </a:rPr>
              <a:t>Развитие </a:t>
            </a:r>
            <a:r>
              <a:rPr lang="ru-RU" sz="3100" b="1" i="1">
                <a:solidFill>
                  <a:srgbClr val="993300"/>
                </a:solidFill>
                <a:latin typeface="Arial Narrow" pitchFamily="34" charset="0"/>
              </a:rPr>
              <a:t>хронических болезней почек и мочевого пузыря</a:t>
            </a:r>
            <a:r>
              <a:rPr lang="ru-RU" sz="3100" i="1">
                <a:latin typeface="Arial Narrow" pitchFamily="34" charset="0"/>
              </a:rPr>
              <a:t>, вплоть до рака мочевого пузыря; </a:t>
            </a:r>
          </a:p>
          <a:p>
            <a:pPr algn="ctr">
              <a:buFont typeface="Wingdings" pitchFamily="2" charset="2"/>
              <a:buNone/>
            </a:pPr>
            <a:r>
              <a:rPr lang="ru-RU" sz="2700" i="1">
                <a:latin typeface="Arial Narrow" pitchFamily="34" charset="0"/>
              </a:rPr>
              <a:t>(В моче образуется </a:t>
            </a:r>
            <a:r>
              <a:rPr lang="ru-RU" sz="2700" b="1" i="1">
                <a:latin typeface="Arial Narrow" pitchFamily="34" charset="0"/>
              </a:rPr>
              <a:t>бензапирен</a:t>
            </a:r>
            <a:r>
              <a:rPr lang="ru-RU" sz="2700" i="1">
                <a:latin typeface="Arial Narrow" pitchFamily="34" charset="0"/>
              </a:rPr>
              <a:t> – канцерогенное химическое соединение, вызывающее рак. Это вещество обнаруживается и у пассивных курильщиков)</a:t>
            </a:r>
          </a:p>
          <a:p>
            <a:r>
              <a:rPr lang="ru-RU" sz="3100" b="1" i="1">
                <a:solidFill>
                  <a:srgbClr val="993300"/>
                </a:solidFill>
                <a:latin typeface="Arial Narrow" pitchFamily="34" charset="0"/>
              </a:rPr>
              <a:t>Рак почек</a:t>
            </a:r>
            <a:r>
              <a:rPr lang="ru-RU" sz="3100" i="1">
                <a:latin typeface="Arial Narrow" pitchFamily="34" charset="0"/>
              </a:rPr>
              <a:t> </a:t>
            </a:r>
            <a:r>
              <a:rPr lang="ru-RU" sz="2700" i="1">
                <a:latin typeface="Arial Narrow" pitchFamily="34" charset="0"/>
              </a:rPr>
              <a:t>(встречается у курильщиков в 5 раз чаще)</a:t>
            </a:r>
          </a:p>
        </p:txBody>
      </p:sp>
      <p:pic>
        <p:nvPicPr>
          <p:cNvPr id="18436" name="Picture 4" descr="HH0088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5029200"/>
            <a:ext cx="990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077200" cy="838200"/>
          </a:xfrm>
        </p:spPr>
        <p:txBody>
          <a:bodyPr/>
          <a:lstStyle/>
          <a:p>
            <a:r>
              <a:rPr lang="ru-RU" sz="4000" b="1">
                <a:solidFill>
                  <a:srgbClr val="993300"/>
                </a:solidFill>
                <a:latin typeface="Arial Narrow" pitchFamily="34" charset="0"/>
              </a:rPr>
              <a:t>ОПОРНО-ДВИГАТЕЛЬНАЯ СИСТЕМА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772400" cy="436245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ru-RU" i="1">
                <a:latin typeface="Arial Narrow" pitchFamily="34" charset="0"/>
              </a:rPr>
              <a:t>Ухудшение кровоснабжения из–за спазма кровеносных  сосудов приводит к снижению работоспособности мышц (может привести к самопроизвольной </a:t>
            </a: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гангргене </a:t>
            </a:r>
            <a:r>
              <a:rPr lang="ru-RU" i="1">
                <a:latin typeface="Arial Narrow" pitchFamily="34" charset="0"/>
              </a:rPr>
              <a:t>конечностей. </a:t>
            </a:r>
          </a:p>
          <a:p>
            <a:pPr>
              <a:buClr>
                <a:schemeClr val="tx1"/>
              </a:buClr>
            </a:pP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Эндартериит  </a:t>
            </a:r>
            <a:r>
              <a:rPr lang="ru-RU" i="1">
                <a:latin typeface="Arial Narrow" pitchFamily="34" charset="0"/>
              </a:rPr>
              <a:t>- перемежающая хромота, часто требующая </a:t>
            </a: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ампутации ног. </a:t>
            </a:r>
          </a:p>
          <a:p>
            <a:pPr algn="ctr">
              <a:buFont typeface="Wingdings" pitchFamily="2" charset="2"/>
              <a:buNone/>
            </a:pPr>
            <a:r>
              <a:rPr lang="ru-RU" sz="2400" i="1">
                <a:latin typeface="Arial Narrow" pitchFamily="34" charset="0"/>
              </a:rPr>
              <a:t>Никотин действует как яд курара, парализующий мышечную систему (страдает каждый 7 курильщик )</a:t>
            </a:r>
          </a:p>
        </p:txBody>
      </p:sp>
      <p:pic>
        <p:nvPicPr>
          <p:cNvPr id="19460" name="Picture 4" descr="PE0108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5105400"/>
            <a:ext cx="12842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b="1" smtClean="0">
                <a:solidFill>
                  <a:srgbClr val="993300"/>
                </a:solidFill>
                <a:latin typeface="Arial Narrow" pitchFamily="34" charset="0"/>
              </a:rPr>
              <a:t>ВОЗДЕЙСТВИЕ НА </a:t>
            </a:r>
            <a:r>
              <a:rPr lang="ru-RU" sz="3400" b="1" dirty="0" smtClean="0">
                <a:solidFill>
                  <a:srgbClr val="993300"/>
                </a:solidFill>
                <a:latin typeface="Arial Narrow" pitchFamily="34" charset="0"/>
              </a:rPr>
              <a:t>ДРУГИЕ </a:t>
            </a:r>
            <a:r>
              <a:rPr lang="ru-RU" sz="3400" b="1" dirty="0">
                <a:solidFill>
                  <a:srgbClr val="993300"/>
                </a:solidFill>
                <a:latin typeface="Arial Narrow" pitchFamily="34" charset="0"/>
              </a:rPr>
              <a:t>СИСТЕМЫ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5257800"/>
          </a:xfrm>
        </p:spPr>
        <p:txBody>
          <a:bodyPr/>
          <a:lstStyle/>
          <a:p>
            <a:r>
              <a:rPr lang="ru-RU" sz="2200" i="1">
                <a:solidFill>
                  <a:srgbClr val="993300"/>
                </a:solidFill>
                <a:latin typeface="Arial Narrow" pitchFamily="34" charset="0"/>
              </a:rPr>
              <a:t>“Кожа” –</a:t>
            </a:r>
            <a:r>
              <a:rPr lang="ru-RU" sz="2200" i="1">
                <a:latin typeface="Arial Narrow" pitchFamily="34" charset="0"/>
              </a:rPr>
              <a:t>преждевременное старение кожи, сухость, землистый оттенок, бледность,  морщины, дряблость. Кожа теряет свою эластичность и свежесть. Женщины-курильщицы в 25 лет выглядят намного старше ровесниц.</a:t>
            </a:r>
          </a:p>
          <a:p>
            <a:r>
              <a:rPr lang="ru-RU" sz="2200" i="1">
                <a:solidFill>
                  <a:srgbClr val="993300"/>
                </a:solidFill>
                <a:latin typeface="Arial Narrow" pitchFamily="34" charset="0"/>
              </a:rPr>
              <a:t>“Железы внутренней секреции”</a:t>
            </a:r>
            <a:r>
              <a:rPr lang="ru-RU" sz="2200" i="1">
                <a:latin typeface="Arial Narrow" pitchFamily="34" charset="0"/>
              </a:rPr>
              <a:t> – нарушаются нормальные функции всех желез, развивается сахарный диабет.</a:t>
            </a:r>
          </a:p>
          <a:p>
            <a:r>
              <a:rPr lang="ru-RU" sz="2200" i="1">
                <a:solidFill>
                  <a:srgbClr val="993300"/>
                </a:solidFill>
                <a:latin typeface="Arial Narrow" pitchFamily="34" charset="0"/>
              </a:rPr>
              <a:t>“Обмен веществ” –</a:t>
            </a:r>
            <a:r>
              <a:rPr lang="ru-RU" sz="2200" i="1">
                <a:latin typeface="Arial Narrow" pitchFamily="34" charset="0"/>
              </a:rPr>
              <a:t> снижается, развивается витаминная недостаточность.</a:t>
            </a:r>
          </a:p>
        </p:txBody>
      </p:sp>
      <p:pic>
        <p:nvPicPr>
          <p:cNvPr id="22532" name="Picture 4" descr="HH0078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5638800"/>
            <a:ext cx="990600" cy="808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572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i="1">
                <a:latin typeface="Arial Narrow" pitchFamily="34" charset="0"/>
              </a:rPr>
              <a:t>Курение мешает успешным занятиям спортом.</a:t>
            </a:r>
          </a:p>
          <a:p>
            <a:pPr>
              <a:lnSpc>
                <a:spcPct val="90000"/>
              </a:lnSpc>
            </a:pP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Ослабление</a:t>
            </a:r>
            <a:r>
              <a:rPr lang="ru-RU" i="1">
                <a:latin typeface="Arial Narrow" pitchFamily="34" charset="0"/>
              </a:rPr>
              <a:t> памяти и </a:t>
            </a: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понижение </a:t>
            </a:r>
            <a:r>
              <a:rPr lang="ru-RU" i="1">
                <a:latin typeface="Arial Narrow" pitchFamily="34" charset="0"/>
              </a:rPr>
              <a:t>концентрации внимания.</a:t>
            </a:r>
          </a:p>
          <a:p>
            <a:pPr>
              <a:lnSpc>
                <a:spcPct val="90000"/>
              </a:lnSpc>
            </a:pP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Отстают </a:t>
            </a:r>
            <a:r>
              <a:rPr lang="ru-RU" i="1">
                <a:latin typeface="Arial Narrow" pitchFamily="34" charset="0"/>
              </a:rPr>
              <a:t>в физическом и интеллектуальном развитии от своих сверстников.</a:t>
            </a:r>
          </a:p>
          <a:p>
            <a:pPr>
              <a:lnSpc>
                <a:spcPct val="90000"/>
              </a:lnSpc>
            </a:pPr>
            <a:r>
              <a:rPr lang="ru-RU" i="1">
                <a:latin typeface="Arial Narrow" pitchFamily="34" charset="0"/>
              </a:rPr>
              <a:t>Развивается </a:t>
            </a: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неврозоподобный синдром</a:t>
            </a:r>
            <a:r>
              <a:rPr lang="ru-RU" i="1">
                <a:latin typeface="Arial Narrow" pitchFamily="34" charset="0"/>
              </a:rPr>
              <a:t>, выражающийся в постоянной головной боли, усиливающейся при умственной работе, быстрой утомляемости и пониженной работоспособности.</a:t>
            </a:r>
          </a:p>
          <a:p>
            <a:pPr>
              <a:lnSpc>
                <a:spcPct val="90000"/>
              </a:lnSpc>
            </a:pP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Расстройство </a:t>
            </a:r>
            <a:r>
              <a:rPr lang="ru-RU" i="1">
                <a:latin typeface="Arial Narrow" pitchFamily="34" charset="0"/>
              </a:rPr>
              <a:t>сна и аппетита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4652963"/>
            <a:ext cx="4103688" cy="1519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762000" y="457200"/>
            <a:ext cx="8077200" cy="6019800"/>
          </a:xfrm>
          <a:prstGeom prst="verticalScroll">
            <a:avLst>
              <a:gd name="adj" fmla="val 701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ru-RU" sz="3200" i="1">
                <a:latin typeface="Arial Narrow" pitchFamily="34" charset="0"/>
              </a:rPr>
              <a:t>«Курильщик впускает в свои уста врага,</a:t>
            </a:r>
          </a:p>
          <a:p>
            <a:pPr algn="ctr" eaLnBrk="0" hangingPunct="0"/>
            <a:r>
              <a:rPr lang="ru-RU" sz="3200" i="1">
                <a:latin typeface="Arial Narrow" pitchFamily="34" charset="0"/>
              </a:rPr>
              <a:t> который похищает мозг»</a:t>
            </a:r>
          </a:p>
          <a:p>
            <a:pPr algn="ctr" eaLnBrk="0" hangingPunct="0"/>
            <a:r>
              <a:rPr lang="ru-RU" sz="2400" i="1">
                <a:latin typeface="Arial Narrow" pitchFamily="34" charset="0"/>
              </a:rPr>
              <a:t>(английская народная поговорка)</a:t>
            </a:r>
          </a:p>
          <a:p>
            <a:pPr algn="ctr" eaLnBrk="0" hangingPunct="0"/>
            <a:endParaRPr lang="ru-RU" sz="2400" i="1">
              <a:latin typeface="Arial Narrow" pitchFamily="34" charset="0"/>
            </a:endParaRPr>
          </a:p>
          <a:p>
            <a:pPr algn="ctr" eaLnBrk="0" hangingPunct="0"/>
            <a:r>
              <a:rPr lang="ru-RU" sz="3200" i="1">
                <a:latin typeface="Arial Narrow" pitchFamily="34" charset="0"/>
              </a:rPr>
              <a:t>«От курения тупеешь, оно несовместимо с </a:t>
            </a:r>
          </a:p>
          <a:p>
            <a:pPr algn="ctr" eaLnBrk="0" hangingPunct="0"/>
            <a:r>
              <a:rPr lang="ru-RU" sz="3200" i="1">
                <a:latin typeface="Arial Narrow" pitchFamily="34" charset="0"/>
              </a:rPr>
              <a:t>творческой работой»</a:t>
            </a:r>
          </a:p>
          <a:p>
            <a:pPr algn="ctr" eaLnBrk="0" hangingPunct="0"/>
            <a:r>
              <a:rPr lang="ru-RU" sz="2400" i="1">
                <a:latin typeface="Arial Narrow" pitchFamily="34" charset="0"/>
              </a:rPr>
              <a:t>И.Гете.</a:t>
            </a:r>
          </a:p>
          <a:p>
            <a:pPr algn="ctr" eaLnBrk="0" hangingPunct="0"/>
            <a:endParaRPr lang="ru-RU" sz="2400" i="1">
              <a:latin typeface="Arial Narrow" pitchFamily="34" charset="0"/>
            </a:endParaRPr>
          </a:p>
          <a:p>
            <a:pPr algn="ctr" eaLnBrk="0" hangingPunct="0"/>
            <a:r>
              <a:rPr lang="ru-RU" sz="3200" i="1">
                <a:latin typeface="Arial Narrow" pitchFamily="34" charset="0"/>
              </a:rPr>
              <a:t>«Табак … неизбежно ослабляет энергию»</a:t>
            </a:r>
          </a:p>
          <a:p>
            <a:pPr algn="ctr" eaLnBrk="0" hangingPunct="0"/>
            <a:r>
              <a:rPr lang="ru-RU" sz="2400" i="1">
                <a:latin typeface="Arial Narrow" pitchFamily="34" charset="0"/>
              </a:rPr>
              <a:t>Оноре де Бальзак.</a:t>
            </a:r>
          </a:p>
          <a:p>
            <a:pPr algn="ctr" eaLnBrk="0" hangingPunct="0"/>
            <a:endParaRPr lang="ru-RU" sz="2400" i="1">
              <a:latin typeface="Arial Narrow" pitchFamily="34" charset="0"/>
            </a:endParaRPr>
          </a:p>
          <a:p>
            <a:pPr algn="ctr" eaLnBrk="0" hangingPunct="0"/>
            <a:endParaRPr lang="ru-RU" sz="2400">
              <a:latin typeface="Times New Roman" pitchFamily="18" charset="0"/>
            </a:endParaRPr>
          </a:p>
          <a:p>
            <a:pPr algn="ctr" eaLnBrk="0" hangingPunct="0"/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9550" y="325438"/>
            <a:ext cx="7202488" cy="547687"/>
          </a:xfrm>
        </p:spPr>
        <p:txBody>
          <a:bodyPr/>
          <a:lstStyle/>
          <a:p>
            <a:r>
              <a:rPr lang="ru-RU" b="1">
                <a:solidFill>
                  <a:srgbClr val="993300"/>
                </a:solidFill>
                <a:latin typeface="Arial Narrow" pitchFamily="34" charset="0"/>
              </a:rPr>
              <a:t>ДЕВУШКАМ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i="1">
                <a:latin typeface="Arial Narrow" pitchFamily="34" charset="0"/>
              </a:rPr>
              <a:t>От курения станет хриплым твой голос</a:t>
            </a:r>
          </a:p>
          <a:p>
            <a:pPr>
              <a:lnSpc>
                <a:spcPct val="90000"/>
              </a:lnSpc>
            </a:pPr>
            <a:r>
              <a:rPr lang="ru-RU" sz="2400" i="1">
                <a:latin typeface="Arial Narrow" pitchFamily="34" charset="0"/>
              </a:rPr>
              <a:t>Постепенно почернеют, испортятся зубы.</a:t>
            </a:r>
          </a:p>
          <a:p>
            <a:pPr>
              <a:lnSpc>
                <a:spcPct val="90000"/>
              </a:lnSpc>
            </a:pPr>
            <a:r>
              <a:rPr lang="ru-RU" sz="2400" i="1">
                <a:latin typeface="Arial Narrow" pitchFamily="34" charset="0"/>
              </a:rPr>
              <a:t>Кожа лица постепенно приобретет землистый цвет.</a:t>
            </a:r>
          </a:p>
          <a:p>
            <a:pPr>
              <a:lnSpc>
                <a:spcPct val="90000"/>
              </a:lnSpc>
            </a:pPr>
            <a:r>
              <a:rPr lang="ru-RU" sz="2400" i="1">
                <a:latin typeface="Arial Narrow" pitchFamily="34" charset="0"/>
              </a:rPr>
              <a:t>Резко ухудшаются обоняние, вкусовые качества.</a:t>
            </a:r>
          </a:p>
          <a:p>
            <a:pPr>
              <a:lnSpc>
                <a:spcPct val="90000"/>
              </a:lnSpc>
            </a:pPr>
            <a:r>
              <a:rPr lang="ru-RU" sz="2400" i="1">
                <a:latin typeface="Arial Narrow" pitchFamily="34" charset="0"/>
              </a:rPr>
              <a:t>Запах изо рта настолько неприятен, что не удивляйся, если знакомые парни будут тебя избегать.</a:t>
            </a:r>
            <a:endParaRPr lang="ru-RU" sz="3200" i="1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3200" i="1">
                <a:latin typeface="Arial Narrow" pitchFamily="34" charset="0"/>
              </a:rPr>
              <a:t> </a:t>
            </a:r>
            <a:r>
              <a:rPr lang="ru-RU" sz="2400" i="1">
                <a:latin typeface="Arial Narrow" pitchFamily="34" charset="0"/>
              </a:rPr>
              <a:t>Ты будешь просыпаться с горечью во рту и головными болями оттого, что всю ночь кашляла.</a:t>
            </a:r>
          </a:p>
          <a:p>
            <a:pPr>
              <a:lnSpc>
                <a:spcPct val="90000"/>
              </a:lnSpc>
            </a:pPr>
            <a:r>
              <a:rPr lang="ru-RU" sz="2400" i="1">
                <a:latin typeface="Arial Narrow" pitchFamily="34" charset="0"/>
              </a:rPr>
              <a:t>Курящая девушка представляет собой</a:t>
            </a:r>
            <a:r>
              <a:rPr lang="ru-RU" sz="3600" i="1">
                <a:latin typeface="Arial Narrow" pitchFamily="34" charset="0"/>
              </a:rPr>
              <a:t> </a:t>
            </a:r>
            <a:r>
              <a:rPr lang="ru-RU" sz="2400" i="1">
                <a:latin typeface="Arial Narrow" pitchFamily="34" charset="0"/>
              </a:rPr>
              <a:t>временную забаву, закурив, ты удешевляешь себя, унижаешь свое достоинство, делаясь легкомысленной и более доступной. И только твоя молодость не дает увидеть </a:t>
            </a:r>
            <a:r>
              <a:rPr lang="ru-RU" sz="2400" b="1" i="1">
                <a:latin typeface="Arial Narrow" pitchFamily="34" charset="0"/>
              </a:rPr>
              <a:t>катастрофу</a:t>
            </a:r>
            <a:r>
              <a:rPr lang="ru-RU" sz="2400" i="1">
                <a:latin typeface="Arial Narrow" pitchFamily="34" charset="0"/>
              </a:rPr>
              <a:t>, тебя ожидающую.</a:t>
            </a:r>
            <a:endParaRPr lang="ru-RU" sz="3600" i="1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295400"/>
            <a:ext cx="7772400" cy="1143000"/>
          </a:xfrm>
        </p:spPr>
        <p:txBody>
          <a:bodyPr/>
          <a:lstStyle/>
          <a:p>
            <a:r>
              <a:rPr lang="ru-RU" sz="2500" b="1" i="1">
                <a:solidFill>
                  <a:srgbClr val="993300"/>
                </a:solidFill>
                <a:latin typeface="Arial Narrow" pitchFamily="34" charset="0"/>
              </a:rPr>
              <a:t>Курящие люди дольше сохраняют стройную фигуру?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417763"/>
            <a:ext cx="7772400" cy="2686050"/>
          </a:xfrm>
        </p:spPr>
        <p:txBody>
          <a:bodyPr/>
          <a:lstStyle/>
          <a:p>
            <a:r>
              <a:rPr lang="ru-RU" sz="2400" i="1">
                <a:latin typeface="Arial Narrow" pitchFamily="34" charset="0"/>
              </a:rPr>
              <a:t>Кругом полно дымящих толстяков. </a:t>
            </a:r>
          </a:p>
          <a:p>
            <a:r>
              <a:rPr lang="ru-RU" sz="2400" i="1">
                <a:latin typeface="Arial Narrow" pitchFamily="34" charset="0"/>
              </a:rPr>
              <a:t>Притупляя сигаретой чувство голода, вы провоцируете развитие гастрита и язвенной болезни. </a:t>
            </a:r>
          </a:p>
          <a:p>
            <a:r>
              <a:rPr lang="ru-RU" sz="2400" i="1">
                <a:latin typeface="Arial Narrow" pitchFamily="34" charset="0"/>
              </a:rPr>
              <a:t>Худеть с помощью курения – это все равно что привить себе инфекционную болезнь и “таять на глазах” от нее.</a:t>
            </a:r>
            <a:endParaRPr lang="ru-RU" sz="3200" i="1">
              <a:latin typeface="Arial Narrow" pitchFamily="34" charset="0"/>
            </a:endParaRPr>
          </a:p>
        </p:txBody>
      </p:sp>
      <p:pic>
        <p:nvPicPr>
          <p:cNvPr id="27652" name="Picture 4" descr="PE0149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5105400"/>
            <a:ext cx="941388" cy="1295400"/>
          </a:xfrm>
          <a:prstGeom prst="rect">
            <a:avLst/>
          </a:prstGeom>
          <a:noFill/>
        </p:spPr>
      </p:pic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362200" y="384175"/>
            <a:ext cx="49180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4800" b="1">
                <a:solidFill>
                  <a:srgbClr val="993300"/>
                </a:solidFill>
                <a:latin typeface="Arial Narrow" pitchFamily="34" charset="0"/>
              </a:rPr>
              <a:t>МИФЫ О КУРЕНИИ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b="1" i="1">
                <a:solidFill>
                  <a:srgbClr val="993300"/>
                </a:solidFill>
                <a:latin typeface="Arial Narrow" pitchFamily="34" charset="0"/>
              </a:rPr>
              <a:t>Курево успокаивает нервы?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i="1">
                <a:latin typeface="Arial Narrow" pitchFamily="34" charset="0"/>
              </a:rPr>
              <a:t>Компоненты табака (смолы, никотин, дым и т.д.) не расслабляют, а просто “тормозят” важнейшие участки центральной нервной системы. </a:t>
            </a:r>
          </a:p>
          <a:p>
            <a:r>
              <a:rPr lang="ru-RU" sz="2000" i="1">
                <a:latin typeface="Arial Narrow" pitchFamily="34" charset="0"/>
              </a:rPr>
              <a:t>Привыкнув к сигарете, человек без нее уже расслабиться не может.</a:t>
            </a:r>
          </a:p>
          <a:p>
            <a:pPr algn="ctr">
              <a:buFont typeface="Wingdings" pitchFamily="2" charset="2"/>
              <a:buNone/>
            </a:pPr>
            <a:r>
              <a:rPr lang="ru-RU" sz="2000" i="1">
                <a:latin typeface="Arial Narrow" pitchFamily="34" charset="0"/>
              </a:rPr>
              <a:t> </a:t>
            </a:r>
            <a:r>
              <a:rPr lang="ru-RU" sz="2000" b="1" i="1">
                <a:solidFill>
                  <a:srgbClr val="993300"/>
                </a:solidFill>
                <a:latin typeface="Arial Narrow" pitchFamily="34" charset="0"/>
              </a:rPr>
              <a:t>Получается замкнутый круг: и возникновение, и прекращение стресса зависят от курения.</a:t>
            </a:r>
          </a:p>
        </p:txBody>
      </p:sp>
      <p:pic>
        <p:nvPicPr>
          <p:cNvPr id="28676" name="Picture 4" descr="HM0014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4800600"/>
            <a:ext cx="1828800" cy="1411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b="1" i="1">
                <a:solidFill>
                  <a:srgbClr val="993300"/>
                </a:solidFill>
                <a:latin typeface="Arial Narrow" pitchFamily="34" charset="0"/>
              </a:rPr>
              <a:t>На морозе сигарета согревает?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i="1">
                <a:solidFill>
                  <a:srgbClr val="20060E"/>
                </a:solidFill>
                <a:latin typeface="Arial Narrow" pitchFamily="34" charset="0"/>
              </a:rPr>
              <a:t>Табачный дым создает кратковременный согревающий эффект (содержащиеся в нем яды сужают сосуды, увеличивают частоту пульса и повышают кровяное давление.</a:t>
            </a:r>
          </a:p>
          <a:p>
            <a:pPr>
              <a:buFont typeface="Wingdings" pitchFamily="2" charset="2"/>
              <a:buNone/>
            </a:pPr>
            <a:endParaRPr lang="ru-RU" sz="2400" i="1">
              <a:solidFill>
                <a:srgbClr val="20060E"/>
              </a:solidFill>
              <a:latin typeface="Arial Narrow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2000" b="1" i="1">
                <a:solidFill>
                  <a:srgbClr val="993300"/>
                </a:solidFill>
                <a:latin typeface="Arial Narrow" pitchFamily="34" charset="0"/>
              </a:rPr>
              <a:t>Стоит ли так "“греться"” чтобы получить взамен как минимум гипертонию?</a:t>
            </a:r>
          </a:p>
        </p:txBody>
      </p:sp>
      <p:pic>
        <p:nvPicPr>
          <p:cNvPr id="29700" name="Picture 4" descr="HM0014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5275263"/>
            <a:ext cx="1371600" cy="973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b="1" i="1">
                <a:solidFill>
                  <a:srgbClr val="993300"/>
                </a:solidFill>
                <a:latin typeface="Arial Narrow" pitchFamily="34" charset="0"/>
              </a:rPr>
              <a:t>Сигареты с пометкой “легкие” не так вредны, как обычные…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i="1">
                <a:solidFill>
                  <a:srgbClr val="20060E"/>
                </a:solidFill>
                <a:latin typeface="Arial Narrow" pitchFamily="34" charset="0"/>
              </a:rPr>
              <a:t>Постоянно используя легкие сигареты, курильщики затягиваются чаще и глубже, что может привести к заболеванию раком не самих легких, а так называемой </a:t>
            </a:r>
            <a:r>
              <a:rPr lang="ru-RU" sz="2400" b="1" i="1">
                <a:solidFill>
                  <a:srgbClr val="993300"/>
                </a:solidFill>
                <a:latin typeface="Arial Narrow" pitchFamily="34" charset="0"/>
              </a:rPr>
              <a:t>легочной периферии</a:t>
            </a:r>
            <a:r>
              <a:rPr lang="ru-RU" sz="2400" i="1">
                <a:solidFill>
                  <a:srgbClr val="20060E"/>
                </a:solidFill>
                <a:latin typeface="Arial Narrow" pitchFamily="34" charset="0"/>
              </a:rPr>
              <a:t> – альвеол и малых бронхов.</a:t>
            </a:r>
          </a:p>
        </p:txBody>
      </p:sp>
      <p:pic>
        <p:nvPicPr>
          <p:cNvPr id="30724" name="Picture 4" descr="HH0088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4495800"/>
            <a:ext cx="85725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b="1" i="1">
                <a:solidFill>
                  <a:srgbClr val="993300"/>
                </a:solidFill>
                <a:latin typeface="Arial Narrow" pitchFamily="34" charset="0"/>
              </a:rPr>
              <a:t> Бросить курить, постепенно уменьшая дозу никотина, невозможно?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4763" y="2514600"/>
            <a:ext cx="7340600" cy="2746375"/>
          </a:xfrm>
        </p:spPr>
        <p:txBody>
          <a:bodyPr/>
          <a:lstStyle/>
          <a:p>
            <a:r>
              <a:rPr lang="ru-RU" sz="2400" i="1">
                <a:solidFill>
                  <a:srgbClr val="20060E"/>
                </a:solidFill>
                <a:latin typeface="Arial Narrow" pitchFamily="34" charset="0"/>
              </a:rPr>
              <a:t>Вместо того чтобы выкуривать не 10, а 5 сигарет в день, лучше пройти </a:t>
            </a:r>
            <a:r>
              <a:rPr lang="ru-RU" sz="2400" b="1" i="1">
                <a:solidFill>
                  <a:srgbClr val="993300"/>
                </a:solidFill>
                <a:latin typeface="Arial Narrow" pitchFamily="34" charset="0"/>
              </a:rPr>
              <a:t>заместительную никотинотерапию</a:t>
            </a:r>
            <a:r>
              <a:rPr lang="ru-RU" sz="2400" i="1">
                <a:solidFill>
                  <a:srgbClr val="20060E"/>
                </a:solidFill>
                <a:latin typeface="Arial Narrow" pitchFamily="34" charset="0"/>
              </a:rPr>
              <a:t> </a:t>
            </a:r>
          </a:p>
          <a:p>
            <a:pPr algn="ctr">
              <a:buFont typeface="Wingdings" pitchFamily="2" charset="2"/>
              <a:buNone/>
            </a:pPr>
            <a:r>
              <a:rPr lang="ru-RU" sz="2000" i="1">
                <a:solidFill>
                  <a:srgbClr val="20060E"/>
                </a:solidFill>
                <a:latin typeface="Arial Narrow" pitchFamily="34" charset="0"/>
              </a:rPr>
              <a:t>(в первое время после отказа от курения в организм вводят определенную дозу никотина, снижая выраженность синдрома отмены).</a:t>
            </a:r>
          </a:p>
        </p:txBody>
      </p:sp>
      <p:pic>
        <p:nvPicPr>
          <p:cNvPr id="31748" name="Picture 4" descr="HM0013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5257800"/>
            <a:ext cx="1739900" cy="1281113"/>
          </a:xfrm>
          <a:prstGeom prst="rect">
            <a:avLst/>
          </a:prstGeom>
          <a:noFill/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971800" y="1676400"/>
            <a:ext cx="3300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2800" b="1" i="1">
                <a:solidFill>
                  <a:srgbClr val="993300"/>
                </a:solidFill>
                <a:latin typeface="Arial Narrow" pitchFamily="34" charset="0"/>
              </a:rPr>
              <a:t>СЛОЖНО… но можно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822325"/>
          </a:xfrm>
        </p:spPr>
        <p:txBody>
          <a:bodyPr/>
          <a:lstStyle/>
          <a:p>
            <a:r>
              <a:rPr lang="ru-RU" sz="3800" b="1" i="1">
                <a:solidFill>
                  <a:srgbClr val="993300"/>
                </a:solidFill>
                <a:latin typeface="Arial Narrow" pitchFamily="34" charset="0"/>
              </a:rPr>
              <a:t>ВЫВОДЫ: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7772400" cy="510540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ru-RU" sz="2400" i="1" dirty="0">
                <a:latin typeface="Arial Narrow" pitchFamily="34" charset="0"/>
              </a:rPr>
              <a:t>Болезни, возникающей только  от  курения не существует.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ru-RU" sz="2400" b="1" i="1">
                <a:solidFill>
                  <a:srgbClr val="993300"/>
                </a:solidFill>
                <a:latin typeface="Arial Narrow" pitchFamily="34" charset="0"/>
              </a:rPr>
              <a:t>НО…</a:t>
            </a:r>
            <a:r>
              <a:rPr lang="ru-RU" sz="2400" i="1">
                <a:latin typeface="Arial Narrow" pitchFamily="34" charset="0"/>
              </a:rPr>
              <a:t>  продукты курения и в первую очередь никотин, ведут к развитию серьезных и разнообразных заболеваний (тяжелые бронхиты, эмфизема, туберкулез, рак легких, атеросклероз, эндартериит, гипертония, ишемическая болезнь сердца, инфаркт миокарда, рак желудка и другие.)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ru-RU" sz="2400" i="1" dirty="0"/>
              <a:t>Память, умственные способности у курильщика резко снижаются, что ведет к отставанию в развитии от своих не курящих сверстников</a:t>
            </a:r>
            <a:endParaRPr lang="ru-RU" sz="2400" i="1" dirty="0">
              <a:latin typeface="Arial Narrow" pitchFamily="34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ru-RU" sz="2400" i="1" dirty="0">
                <a:latin typeface="Arial Narrow" pitchFamily="34" charset="0"/>
              </a:rPr>
              <a:t>   Организм курильщика изнашивается и стареет значительно раньше, чем организм некурящего.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/>
              <a:t>Сухие цифры</a:t>
            </a:r>
          </a:p>
        </p:txBody>
      </p:sp>
      <p:sp>
        <p:nvSpPr>
          <p:cNvPr id="74755" name="TextBox 3"/>
          <p:cNvSpPr txBox="1">
            <a:spLocks noChangeArrowheads="1"/>
          </p:cNvSpPr>
          <p:nvPr/>
        </p:nvSpPr>
        <p:spPr bwMode="auto">
          <a:xfrm>
            <a:off x="1447800" y="1600200"/>
            <a:ext cx="609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ahoma" pitchFamily="34" charset="0"/>
              </a:rPr>
              <a:t>По данным Всемирной Организации Здравоохранения:</a:t>
            </a:r>
          </a:p>
        </p:txBody>
      </p:sp>
      <p:sp>
        <p:nvSpPr>
          <p:cNvPr id="74756" name="TextBox 4"/>
          <p:cNvSpPr txBox="1">
            <a:spLocks noChangeArrowheads="1"/>
          </p:cNvSpPr>
          <p:nvPr/>
        </p:nvSpPr>
        <p:spPr bwMode="auto">
          <a:xfrm>
            <a:off x="3200400" y="2133600"/>
            <a:ext cx="2590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ahoma" pitchFamily="34" charset="0"/>
              </a:rPr>
              <a:t>ЕЖЕГОДНО УМИРАЮТ</a:t>
            </a:r>
          </a:p>
        </p:txBody>
      </p:sp>
      <p:sp>
        <p:nvSpPr>
          <p:cNvPr id="6" name="Молния 5"/>
          <p:cNvSpPr>
            <a:spLocks noChangeArrowheads="1"/>
          </p:cNvSpPr>
          <p:nvPr/>
        </p:nvSpPr>
        <p:spPr bwMode="auto">
          <a:xfrm rot="6952437">
            <a:off x="2717800" y="3168650"/>
            <a:ext cx="2020888" cy="363538"/>
          </a:xfrm>
          <a:prstGeom prst="lightningBol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7" name="Молния 6"/>
          <p:cNvSpPr>
            <a:spLocks noChangeArrowheads="1"/>
          </p:cNvSpPr>
          <p:nvPr/>
        </p:nvSpPr>
        <p:spPr bwMode="auto">
          <a:xfrm rot="2856412">
            <a:off x="4148138" y="3140075"/>
            <a:ext cx="2020888" cy="363537"/>
          </a:xfrm>
          <a:prstGeom prst="lightningBolt">
            <a:avLst/>
          </a:prstGeom>
          <a:solidFill>
            <a:srgbClr val="F41D0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ru-RU">
              <a:latin typeface="Tahoma" pitchFamily="34" charset="0"/>
            </a:endParaRPr>
          </a:p>
        </p:txBody>
      </p:sp>
      <p:pic>
        <p:nvPicPr>
          <p:cNvPr id="8" name="Рисунок 7" descr="Бутылка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702050"/>
            <a:ext cx="3714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Сигарета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4191000"/>
            <a:ext cx="5143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19200" y="4876800"/>
            <a:ext cx="2667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  <a:latin typeface="Tahoma" pitchFamily="34" charset="0"/>
              </a:rPr>
              <a:t>3 миллиона </a:t>
            </a:r>
            <a:r>
              <a:rPr lang="ru-RU" b="1">
                <a:latin typeface="Tahoma" pitchFamily="34" charset="0"/>
              </a:rPr>
              <a:t>человек </a:t>
            </a:r>
          </a:p>
          <a:p>
            <a:pPr algn="ctr"/>
            <a:r>
              <a:rPr lang="ru-RU" b="1">
                <a:latin typeface="Tahoma" pitchFamily="34" charset="0"/>
              </a:rPr>
              <a:t>от курения!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495800" y="4876800"/>
            <a:ext cx="419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  <a:latin typeface="Tahoma" pitchFamily="34" charset="0"/>
              </a:rPr>
              <a:t>6 миллионов </a:t>
            </a:r>
            <a:r>
              <a:rPr lang="ru-RU" b="1">
                <a:latin typeface="Tahoma" pitchFamily="34" charset="0"/>
              </a:rPr>
              <a:t>человек от алкоголизма!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1000" y="5638800"/>
            <a:ext cx="830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ahoma" pitchFamily="34" charset="0"/>
              </a:rPr>
              <a:t>Прогнозируется, что в 2020 году от курения погибнут около </a:t>
            </a:r>
          </a:p>
          <a:p>
            <a:pPr algn="ctr"/>
            <a:r>
              <a:rPr lang="ru-RU" b="1">
                <a:solidFill>
                  <a:srgbClr val="FF0000"/>
                </a:solidFill>
                <a:latin typeface="Tahoma" pitchFamily="34" charset="0"/>
              </a:rPr>
              <a:t>10 миллионов </a:t>
            </a:r>
            <a:r>
              <a:rPr lang="ru-RU">
                <a:latin typeface="Tahoma" pitchFamily="34" charset="0"/>
              </a:rPr>
              <a:t>человек в возрасте от 30 до 40 лет!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10" grpId="0"/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/>
              <a:t>Мотивы</a:t>
            </a:r>
          </a:p>
        </p:txBody>
      </p:sp>
      <p:pic>
        <p:nvPicPr>
          <p:cNvPr id="77827" name="Содержимое 3" descr="12_мотивы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589088" y="1600200"/>
            <a:ext cx="6423025" cy="4530725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/>
              <a:t>Шаг к здоровью!</a:t>
            </a:r>
          </a:p>
        </p:txBody>
      </p:sp>
      <p:pic>
        <p:nvPicPr>
          <p:cNvPr id="79875" name="Содержимое 3" descr="15_шаг к здоровью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590675" y="1600200"/>
            <a:ext cx="6419850" cy="4530725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900" i="1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924800" cy="18097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i="1">
                <a:latin typeface="Arial Narrow" pitchFamily="34" charset="0"/>
              </a:rPr>
              <a:t>Выяснить воздействие курения на организм</a:t>
            </a:r>
          </a:p>
          <a:p>
            <a:pPr algn="ctr">
              <a:buFont typeface="Wingdings" pitchFamily="2" charset="2"/>
              <a:buNone/>
            </a:pPr>
            <a:r>
              <a:rPr lang="ru-RU" i="1">
                <a:latin typeface="Arial Narrow" pitchFamily="34" charset="0"/>
              </a:rPr>
              <a:t>человека, вызываемые  им болезни и</a:t>
            </a:r>
          </a:p>
          <a:p>
            <a:pPr algn="ctr">
              <a:buFont typeface="Wingdings" pitchFamily="2" charset="2"/>
              <a:buNone/>
            </a:pPr>
            <a:r>
              <a:rPr lang="ru-RU" i="1">
                <a:latin typeface="Arial Narrow" pitchFamily="34" charset="0"/>
              </a:rPr>
              <a:t>возможные последствия.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438400" y="569913"/>
            <a:ext cx="4267200" cy="8334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4800" b="1">
                <a:solidFill>
                  <a:srgbClr val="993300"/>
                </a:solidFill>
                <a:latin typeface="Arial Narrow" pitchFamily="34" charset="0"/>
              </a:rPr>
              <a:t>ЦЕЛЬ</a:t>
            </a:r>
            <a:r>
              <a:rPr lang="ru-RU" sz="4800">
                <a:solidFill>
                  <a:srgbClr val="993300"/>
                </a:solidFill>
                <a:latin typeface="Arial Narrow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/>
              <a:t>Составляющие здоровья</a:t>
            </a:r>
          </a:p>
        </p:txBody>
      </p:sp>
      <p:pic>
        <p:nvPicPr>
          <p:cNvPr id="80899" name="Содержимое 3" descr="2_3 составляющие здоровья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600200" y="1600200"/>
            <a:ext cx="6400800" cy="4530725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/>
              <a:t>Элементы ЗОЖ</a:t>
            </a:r>
          </a:p>
        </p:txBody>
      </p:sp>
      <p:pic>
        <p:nvPicPr>
          <p:cNvPr id="81923" name="Содержимое 3" descr="4_ЗОЖ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600200" y="1600200"/>
            <a:ext cx="6400800" cy="4530725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914400" y="457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0" hangingPunct="0">
              <a:buFontTx/>
              <a:buChar char="•"/>
            </a:pPr>
            <a:endParaRPr lang="ru-RU" sz="2400" i="1">
              <a:latin typeface="Arial Narrow" pitchFamily="34" charset="0"/>
            </a:endParaRPr>
          </a:p>
        </p:txBody>
      </p:sp>
      <p:pic>
        <p:nvPicPr>
          <p:cNvPr id="33795" name="Picture 3" descr="img2.jpg (15310 bytes)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0"/>
            <a:ext cx="8424863" cy="6858000"/>
          </a:xfrm>
          <a:noFill/>
          <a:ln/>
        </p:spPr>
      </p:pic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042988" y="404813"/>
            <a:ext cx="7129462" cy="868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«</a:t>
            </a:r>
            <a:r>
              <a:rPr lang="ru-RU" sz="2400" i="1"/>
              <a:t>Курение - медленное самоубийство».</a:t>
            </a:r>
          </a:p>
          <a:p>
            <a:r>
              <a:rPr lang="ru-RU" sz="2400" b="1" i="1">
                <a:solidFill>
                  <a:srgbClr val="993300"/>
                </a:solidFill>
              </a:rPr>
              <a:t>    Скажи себе : «Нет!»</a:t>
            </a:r>
          </a:p>
          <a:p>
            <a:r>
              <a:rPr lang="ru-RU" sz="2400" i="1"/>
              <a:t>Прекращать дурные привычки надо сразу. </a:t>
            </a:r>
          </a:p>
          <a:p>
            <a:r>
              <a:rPr lang="ru-RU" sz="2400" i="1"/>
              <a:t>Занятия спортом укрепляют волю, делают человека бодрым, здоровым, отвлекают его от вредных наклонностей.</a:t>
            </a:r>
          </a:p>
          <a:p>
            <a:r>
              <a:rPr lang="ru-RU" sz="2400" b="1" i="1">
                <a:solidFill>
                  <a:srgbClr val="993300"/>
                </a:solidFill>
              </a:rPr>
              <a:t>Человек с сильной волей никогда не начнет курить!</a:t>
            </a:r>
          </a:p>
          <a:p>
            <a:endParaRPr lang="ru-RU" sz="2400" b="1" i="1">
              <a:solidFill>
                <a:srgbClr val="993300"/>
              </a:solidFill>
            </a:endParaRPr>
          </a:p>
          <a:p>
            <a:r>
              <a:rPr lang="ru-RU" sz="2400" i="1"/>
              <a:t>От причин, связанных с употреблением табака, </a:t>
            </a:r>
          </a:p>
          <a:p>
            <a:r>
              <a:rPr lang="ru-RU" sz="2400" b="1" i="1">
                <a:solidFill>
                  <a:srgbClr val="993300"/>
                </a:solidFill>
              </a:rPr>
              <a:t>умирает каждый пятый.</a:t>
            </a:r>
          </a:p>
          <a:p>
            <a:r>
              <a:rPr lang="ru-RU" sz="2400" b="1" i="1">
                <a:solidFill>
                  <a:srgbClr val="993300"/>
                </a:solidFill>
              </a:rPr>
              <a:t>Вдумайтесь в эти цифры и факты. Здоровье не купишь.</a:t>
            </a:r>
          </a:p>
          <a:p>
            <a:endParaRPr lang="ru-RU" sz="2400" i="1"/>
          </a:p>
          <a:p>
            <a:endParaRPr lang="ru-RU" sz="2400" i="1"/>
          </a:p>
          <a:p>
            <a:endParaRPr lang="ru-RU" i="1"/>
          </a:p>
          <a:p>
            <a:endParaRPr lang="ru-RU" i="1"/>
          </a:p>
          <a:p>
            <a:endParaRPr lang="ru-RU" i="1"/>
          </a:p>
          <a:p>
            <a:endParaRPr lang="ru-RU" i="1"/>
          </a:p>
          <a:p>
            <a:endParaRPr lang="ru-RU" i="1"/>
          </a:p>
          <a:p>
            <a:endParaRPr lang="ru-RU" i="1"/>
          </a:p>
          <a:p>
            <a:endParaRPr lang="ru-RU" i="1"/>
          </a:p>
          <a:p>
            <a:endParaRPr lang="ru-RU" i="1"/>
          </a:p>
          <a:p>
            <a:endParaRPr lang="ru-RU" i="1"/>
          </a:p>
          <a:p>
            <a:endParaRPr lang="ru-RU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600200"/>
            <a:ext cx="77724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/>
              <a:t>- Брось сигарету! Табачный дым</a:t>
            </a:r>
          </a:p>
          <a:p>
            <a:pPr>
              <a:buFont typeface="Wingdings" pitchFamily="2" charset="2"/>
              <a:buNone/>
            </a:pPr>
            <a:r>
              <a:rPr lang="ru-RU" sz="3200"/>
              <a:t>       Полон химических ядов!</a:t>
            </a:r>
          </a:p>
          <a:p>
            <a:pPr>
              <a:buFont typeface="Wingdings" pitchFamily="2" charset="2"/>
              <a:buNone/>
            </a:pPr>
            <a:r>
              <a:rPr lang="ru-RU" sz="3200"/>
              <a:t>		- Брось сигарету – тебе говорим!</a:t>
            </a:r>
          </a:p>
          <a:p>
            <a:pPr>
              <a:buFont typeface="Wingdings" pitchFamily="2" charset="2"/>
              <a:buNone/>
            </a:pPr>
            <a:r>
              <a:rPr lang="ru-RU" sz="3200"/>
              <a:t>			Себя отравлять не надо!</a:t>
            </a:r>
          </a:p>
        </p:txBody>
      </p:sp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4581525"/>
            <a:ext cx="2009775" cy="1408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5" descr="Счастье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667000"/>
            <a:ext cx="8229600" cy="1143000"/>
          </a:xfrm>
        </p:spPr>
        <p:txBody>
          <a:bodyPr/>
          <a:lstStyle/>
          <a:p>
            <a:r>
              <a:rPr lang="ru-RU" sz="4800" b="1"/>
              <a:t>Мы желаем счастья Вам...</a:t>
            </a:r>
            <a:r>
              <a:rPr lang="ru-RU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993300"/>
                </a:solidFill>
                <a:latin typeface="Arial Narrow" pitchFamily="34" charset="0"/>
              </a:rPr>
              <a:t>Горящая сигарета</a:t>
            </a:r>
            <a:r>
              <a:rPr lang="ru-RU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71650"/>
            <a:ext cx="8077200" cy="3529013"/>
          </a:xfrm>
        </p:spPr>
        <p:txBody>
          <a:bodyPr/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ru-RU" i="1">
                <a:latin typeface="Arial Narrow" pitchFamily="34" charset="0"/>
              </a:rPr>
              <a:t>это химическая фабрика, продуцирующая </a:t>
            </a: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4000  </a:t>
            </a:r>
            <a:r>
              <a:rPr lang="ru-RU" i="1">
                <a:latin typeface="Arial Narrow" pitchFamily="34" charset="0"/>
              </a:rPr>
              <a:t>соединений, в их числе более </a:t>
            </a: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40 </a:t>
            </a:r>
            <a:r>
              <a:rPr lang="ru-RU" i="1">
                <a:latin typeface="Arial Narrow" pitchFamily="34" charset="0"/>
              </a:rPr>
              <a:t>канцерогенов и </a:t>
            </a: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12 </a:t>
            </a:r>
            <a:r>
              <a:rPr lang="ru-RU" i="1">
                <a:latin typeface="Arial Narrow" pitchFamily="34" charset="0"/>
              </a:rPr>
              <a:t>кокаканцерогенов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ru-RU" i="1">
              <a:latin typeface="Arial Narrow" pitchFamily="34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i="1">
                <a:latin typeface="Arial Narrow" pitchFamily="34" charset="0"/>
              </a:rPr>
              <a:t>КАНЦЕРОГЕН - ракообразовывающий,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i="1">
                <a:latin typeface="Arial Narrow" pitchFamily="34" charset="0"/>
              </a:rPr>
              <a:t>КОКАКАНЦЕРОГЕН – вещество, усиливающее воздействие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4225" y="2997200"/>
            <a:ext cx="2009775" cy="1408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620000" cy="822325"/>
          </a:xfrm>
        </p:spPr>
        <p:txBody>
          <a:bodyPr/>
          <a:lstStyle/>
          <a:p>
            <a:r>
              <a:rPr lang="ru-RU" sz="3800" b="1">
                <a:solidFill>
                  <a:srgbClr val="993300"/>
                </a:solidFill>
                <a:latin typeface="Arial Narrow" pitchFamily="34" charset="0"/>
              </a:rPr>
              <a:t>Что содержится в сигарете?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696200" cy="51054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400" i="1">
                <a:latin typeface="Arial Narrow" pitchFamily="34" charset="0"/>
              </a:rPr>
              <a:t> В дыме </a:t>
            </a:r>
            <a:r>
              <a:rPr lang="ru-RU" sz="2400" b="1" i="1">
                <a:solidFill>
                  <a:srgbClr val="993300"/>
                </a:solidFill>
                <a:latin typeface="Arial Narrow" pitchFamily="34" charset="0"/>
              </a:rPr>
              <a:t>одной сигареты</a:t>
            </a:r>
            <a:r>
              <a:rPr lang="ru-RU" sz="2400" i="1">
                <a:latin typeface="Arial Narrow" pitchFamily="34" charset="0"/>
              </a:rPr>
              <a:t> содержится:</a:t>
            </a:r>
          </a:p>
          <a:p>
            <a:pPr lvl="1" algn="just">
              <a:lnSpc>
                <a:spcPct val="80000"/>
              </a:lnSpc>
            </a:pPr>
            <a:r>
              <a:rPr lang="ru-RU" sz="2700" i="1">
                <a:latin typeface="Arial Narrow" pitchFamily="34" charset="0"/>
              </a:rPr>
              <a:t> </a:t>
            </a:r>
            <a:r>
              <a:rPr lang="ru-RU" sz="2500" i="1">
                <a:latin typeface="Arial Narrow" pitchFamily="34" charset="0"/>
              </a:rPr>
              <a:t>6 мг никотина,</a:t>
            </a:r>
          </a:p>
          <a:p>
            <a:pPr lvl="1" algn="just">
              <a:lnSpc>
                <a:spcPct val="80000"/>
              </a:lnSpc>
            </a:pPr>
            <a:r>
              <a:rPr lang="ru-RU" sz="2500" i="1">
                <a:latin typeface="Arial Narrow" pitchFamily="34" charset="0"/>
              </a:rPr>
              <a:t> 1,6 мг аммиака,</a:t>
            </a:r>
          </a:p>
          <a:p>
            <a:pPr lvl="1" algn="just">
              <a:lnSpc>
                <a:spcPct val="80000"/>
              </a:lnSpc>
            </a:pPr>
            <a:r>
              <a:rPr lang="ru-RU" sz="2500" i="1">
                <a:latin typeface="Arial Narrow" pitchFamily="34" charset="0"/>
              </a:rPr>
              <a:t> 25 мг угарного газа,</a:t>
            </a:r>
          </a:p>
          <a:p>
            <a:pPr lvl="1" algn="just">
              <a:lnSpc>
                <a:spcPct val="80000"/>
              </a:lnSpc>
            </a:pPr>
            <a:r>
              <a:rPr lang="ru-RU" sz="2500" i="1">
                <a:latin typeface="Arial Narrow" pitchFamily="34" charset="0"/>
              </a:rPr>
              <a:t> 0,03 мг синильной кислоты,</a:t>
            </a:r>
          </a:p>
          <a:p>
            <a:pPr lvl="1" algn="just">
              <a:lnSpc>
                <a:spcPct val="80000"/>
              </a:lnSpc>
            </a:pPr>
            <a:r>
              <a:rPr lang="ru-RU" sz="2500" i="1">
                <a:latin typeface="Arial Narrow" pitchFamily="34" charset="0"/>
              </a:rPr>
              <a:t> 0,5 мг пиридина, формальдегид, </a:t>
            </a:r>
          </a:p>
          <a:p>
            <a:pPr lvl="1" algn="just">
              <a:lnSpc>
                <a:spcPct val="80000"/>
              </a:lnSpc>
            </a:pPr>
            <a:r>
              <a:rPr lang="ru-RU" sz="2500" i="1">
                <a:latin typeface="Arial Narrow" pitchFamily="34" charset="0"/>
              </a:rPr>
              <a:t>радиактивные вещества: полоний, свинец, висмут, смолы и деготь и др. </a:t>
            </a:r>
          </a:p>
          <a:p>
            <a:pPr algn="just">
              <a:lnSpc>
                <a:spcPct val="80000"/>
              </a:lnSpc>
            </a:pPr>
            <a:r>
              <a:rPr lang="ru-RU" sz="2400" i="1">
                <a:latin typeface="Arial Narrow" pitchFamily="34" charset="0"/>
              </a:rPr>
              <a:t>Значительная часть уходит в окружающую среду.</a:t>
            </a:r>
          </a:p>
          <a:p>
            <a:pPr algn="just">
              <a:lnSpc>
                <a:spcPct val="80000"/>
              </a:lnSpc>
            </a:pPr>
            <a:r>
              <a:rPr lang="ru-RU" sz="2400" i="1">
                <a:latin typeface="Arial Narrow" pitchFamily="34" charset="0"/>
              </a:rPr>
              <a:t>Дым сигарет вреден окружающим.</a:t>
            </a:r>
          </a:p>
          <a:p>
            <a:pPr algn="just">
              <a:lnSpc>
                <a:spcPct val="80000"/>
              </a:lnSpc>
            </a:pPr>
            <a:r>
              <a:rPr lang="ru-RU" sz="2400" i="1">
                <a:latin typeface="Arial Narrow" pitchFamily="34" charset="0"/>
              </a:rPr>
              <a:t>Каждая сигарета отнимает </a:t>
            </a:r>
            <a:r>
              <a:rPr lang="ru-RU" sz="2400" b="1" i="1">
                <a:solidFill>
                  <a:srgbClr val="993300"/>
                </a:solidFill>
                <a:latin typeface="Arial Narrow" pitchFamily="34" charset="0"/>
              </a:rPr>
              <a:t>от 5 до 15 минут жизни!</a:t>
            </a:r>
          </a:p>
          <a:p>
            <a:pPr algn="just">
              <a:lnSpc>
                <a:spcPct val="80000"/>
              </a:lnSpc>
              <a:buClr>
                <a:schemeClr val="tx1"/>
              </a:buClr>
            </a:pPr>
            <a:r>
              <a:rPr lang="ru-RU" sz="2400" b="1" i="1">
                <a:solidFill>
                  <a:srgbClr val="993300"/>
                </a:solidFill>
                <a:latin typeface="Arial Narrow" pitchFamily="34" charset="0"/>
              </a:rPr>
              <a:t>20</a:t>
            </a:r>
            <a:r>
              <a:rPr lang="ru-RU" sz="2400" i="1">
                <a:latin typeface="Arial Narrow" pitchFamily="34" charset="0"/>
              </a:rPr>
              <a:t> ежедневно выкуриваемых сигарет сокращает жизнь на </a:t>
            </a:r>
            <a:r>
              <a:rPr lang="ru-RU" sz="2400" b="1" i="1">
                <a:solidFill>
                  <a:srgbClr val="993300"/>
                </a:solidFill>
                <a:latin typeface="Arial Narrow" pitchFamily="34" charset="0"/>
              </a:rPr>
              <a:t>8-12 лет!</a:t>
            </a:r>
          </a:p>
        </p:txBody>
      </p:sp>
      <p:pic>
        <p:nvPicPr>
          <p:cNvPr id="7172" name="Picture 4" descr="HM0013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2254250"/>
            <a:ext cx="1295400" cy="1098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993300"/>
                </a:solidFill>
                <a:latin typeface="Arial Narrow" pitchFamily="34" charset="0"/>
              </a:rPr>
              <a:t>НИКОТИН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772400" cy="4114800"/>
          </a:xfrm>
        </p:spPr>
        <p:txBody>
          <a:bodyPr/>
          <a:lstStyle/>
          <a:p>
            <a:r>
              <a:rPr lang="ru-RU" sz="3000" i="1">
                <a:latin typeface="Arial Narrow" pitchFamily="34" charset="0"/>
              </a:rPr>
              <a:t>Возбуждает центральную нервную систему.</a:t>
            </a:r>
          </a:p>
          <a:p>
            <a:r>
              <a:rPr lang="ru-RU" sz="3000" i="1">
                <a:latin typeface="Arial Narrow" pitchFamily="34" charset="0"/>
              </a:rPr>
              <a:t>Спазм кровеносных сосудов, ухудшение кровоснабжения клеток мозга.</a:t>
            </a:r>
          </a:p>
          <a:p>
            <a:r>
              <a:rPr lang="ru-RU" sz="3000" i="1">
                <a:latin typeface="Arial Narrow" pitchFamily="34" charset="0"/>
              </a:rPr>
              <a:t>Повышает артериальное давление крови и увеличивает работу сердца.</a:t>
            </a:r>
          </a:p>
          <a:p>
            <a:r>
              <a:rPr lang="ru-RU" sz="3000" i="1">
                <a:latin typeface="Arial Narrow" pitchFamily="34" charset="0"/>
              </a:rPr>
              <a:t>В целом создает субъективные ощущения повышения работоспособности.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076325" y="5257800"/>
            <a:ext cx="7381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kumimoji="1" lang="ru-RU" sz="2800" b="1" i="1">
                <a:solidFill>
                  <a:srgbClr val="993300"/>
                </a:solidFill>
                <a:latin typeface="Arial Narrow" pitchFamily="34" charset="0"/>
              </a:rPr>
              <a:t>Никотин - это наркотик. А это означает, </a:t>
            </a:r>
          </a:p>
          <a:p>
            <a:pPr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kumimoji="1" lang="ru-RU" sz="2800" b="1" i="1">
                <a:solidFill>
                  <a:srgbClr val="993300"/>
                </a:solidFill>
                <a:latin typeface="Arial Narrow" pitchFamily="34" charset="0"/>
              </a:rPr>
              <a:t>что с каждым годом тебе будет все труднее…</a:t>
            </a:r>
            <a:endParaRPr lang="ru-RU" sz="2400" b="1" i="1">
              <a:solidFill>
                <a:srgbClr val="99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9550" y="325438"/>
            <a:ext cx="7202488" cy="684212"/>
          </a:xfrm>
        </p:spPr>
        <p:txBody>
          <a:bodyPr/>
          <a:lstStyle/>
          <a:p>
            <a:r>
              <a:rPr lang="ru-RU" b="1">
                <a:solidFill>
                  <a:srgbClr val="993300"/>
                </a:solidFill>
                <a:latin typeface="Arial Narrow" pitchFamily="34" charset="0"/>
              </a:rPr>
              <a:t>АММИАК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924800" cy="51816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ru-RU" sz="3000" i="1">
                <a:latin typeface="Arial Narrow" pitchFamily="34" charset="0"/>
              </a:rPr>
              <a:t>Раздражает слизистые оболочки вызывая боли в желудке.</a:t>
            </a:r>
          </a:p>
          <a:p>
            <a:pPr>
              <a:buClr>
                <a:schemeClr val="tx1"/>
              </a:buClr>
            </a:pPr>
            <a:r>
              <a:rPr lang="ru-RU" sz="3000" i="1">
                <a:latin typeface="Arial Narrow" pitchFamily="34" charset="0"/>
              </a:rPr>
              <a:t>Происходит </a:t>
            </a:r>
            <a:r>
              <a:rPr lang="ru-RU" sz="3000" b="1" i="1">
                <a:solidFill>
                  <a:srgbClr val="993300"/>
                </a:solidFill>
                <a:latin typeface="Arial Narrow" pitchFamily="34" charset="0"/>
              </a:rPr>
              <a:t>слезотечение,</a:t>
            </a:r>
            <a:r>
              <a:rPr lang="ru-RU" sz="3000" i="1">
                <a:latin typeface="Arial Narrow" pitchFamily="34" charset="0"/>
              </a:rPr>
              <a:t> повышенное отделение </a:t>
            </a:r>
            <a:r>
              <a:rPr lang="ru-RU" sz="3000" b="1" i="1">
                <a:solidFill>
                  <a:srgbClr val="993300"/>
                </a:solidFill>
                <a:latin typeface="Arial Narrow" pitchFamily="34" charset="0"/>
              </a:rPr>
              <a:t>мокроты</a:t>
            </a:r>
            <a:r>
              <a:rPr lang="ru-RU" sz="3000" b="1" i="1">
                <a:latin typeface="Arial Narrow" pitchFamily="34" charset="0"/>
              </a:rPr>
              <a:t>. </a:t>
            </a:r>
          </a:p>
          <a:p>
            <a:pPr>
              <a:buClr>
                <a:schemeClr val="tx1"/>
              </a:buClr>
            </a:pPr>
            <a:r>
              <a:rPr lang="ru-RU" sz="3000" i="1">
                <a:latin typeface="Arial Narrow" pitchFamily="34" charset="0"/>
              </a:rPr>
              <a:t>Вызывает </a:t>
            </a:r>
            <a:r>
              <a:rPr lang="ru-RU" sz="3000" b="1" i="1">
                <a:solidFill>
                  <a:srgbClr val="993300"/>
                </a:solidFill>
                <a:latin typeface="Arial Narrow" pitchFamily="34" charset="0"/>
              </a:rPr>
              <a:t>удушье, головокружение</a:t>
            </a:r>
            <a:r>
              <a:rPr lang="ru-RU" sz="3000" i="1">
                <a:latin typeface="Arial Narrow" pitchFamily="34" charset="0"/>
              </a:rPr>
              <a:t>. </a:t>
            </a:r>
          </a:p>
          <a:p>
            <a:pPr>
              <a:buClr>
                <a:schemeClr val="tx1"/>
              </a:buClr>
            </a:pPr>
            <a:r>
              <a:rPr lang="ru-RU" sz="3000" i="1">
                <a:latin typeface="Arial Narrow" pitchFamily="34" charset="0"/>
              </a:rPr>
              <a:t>Снижается сопротивляемость легких к инфекционным заболеваниям, в частности к </a:t>
            </a:r>
            <a:r>
              <a:rPr lang="ru-RU" sz="3000" b="1" i="1">
                <a:solidFill>
                  <a:srgbClr val="993300"/>
                </a:solidFill>
                <a:latin typeface="Arial Narrow" pitchFamily="34" charset="0"/>
              </a:rPr>
              <a:t>туберкулезу.</a:t>
            </a:r>
          </a:p>
          <a:p>
            <a:pPr>
              <a:buFont typeface="Wingdings" pitchFamily="2" charset="2"/>
              <a:buNone/>
            </a:pPr>
            <a:r>
              <a:rPr lang="ru-RU" i="1">
                <a:latin typeface="Arial Narrow" pitchFamily="34" charset="0"/>
              </a:rPr>
              <a:t>(Из </a:t>
            </a:r>
            <a:r>
              <a:rPr lang="ru-RU" b="1" i="1">
                <a:latin typeface="Arial Narrow" pitchFamily="34" charset="0"/>
              </a:rPr>
              <a:t>100 случаев</a:t>
            </a:r>
            <a:r>
              <a:rPr lang="ru-RU" i="1">
                <a:latin typeface="Arial Narrow" pitchFamily="34" charset="0"/>
              </a:rPr>
              <a:t> заболеваний туберкулеза - </a:t>
            </a:r>
            <a:r>
              <a:rPr lang="ru-RU" b="1" i="1">
                <a:latin typeface="Arial Narrow" pitchFamily="34" charset="0"/>
              </a:rPr>
              <a:t>95</a:t>
            </a:r>
            <a:r>
              <a:rPr lang="ru-RU" i="1">
                <a:latin typeface="Arial Narrow" pitchFamily="34" charset="0"/>
              </a:rPr>
              <a:t> приходится на</a:t>
            </a:r>
            <a:r>
              <a:rPr lang="ru-RU" sz="3600" i="1">
                <a:latin typeface="Arial Narrow" pitchFamily="34" charset="0"/>
              </a:rPr>
              <a:t> </a:t>
            </a:r>
            <a:r>
              <a:rPr lang="ru-RU" i="1">
                <a:latin typeface="Arial Narrow" pitchFamily="34" charset="0"/>
              </a:rPr>
              <a:t>курильщиков)</a:t>
            </a:r>
            <a:endParaRPr lang="ru-RU" sz="3600" i="1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8113" y="325438"/>
            <a:ext cx="7204075" cy="608012"/>
          </a:xfrm>
        </p:spPr>
        <p:txBody>
          <a:bodyPr/>
          <a:lstStyle/>
          <a:p>
            <a:r>
              <a:rPr lang="ru-RU" b="1">
                <a:solidFill>
                  <a:srgbClr val="993300"/>
                </a:solidFill>
                <a:latin typeface="Arial Narrow" pitchFamily="34" charset="0"/>
              </a:rPr>
              <a:t>СИНИЛЬНАЯ КИСЛОТА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990600"/>
            <a:ext cx="7696200" cy="5181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ru-RU" i="1">
                <a:latin typeface="Arial Narrow" pitchFamily="34" charset="0"/>
              </a:rPr>
              <a:t>Легко проникает в кровь (снижает способность клеток воспринимать кислород).</a:t>
            </a:r>
          </a:p>
          <a:p>
            <a:pPr>
              <a:lnSpc>
                <a:spcPct val="110000"/>
              </a:lnSpc>
            </a:pPr>
            <a:r>
              <a:rPr lang="ru-RU" i="1">
                <a:latin typeface="Arial Narrow" pitchFamily="34" charset="0"/>
              </a:rPr>
              <a:t>Первыми страдают </a:t>
            </a: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нервные клетки</a:t>
            </a:r>
            <a:r>
              <a:rPr lang="ru-RU" i="1">
                <a:latin typeface="Arial Narrow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ru-RU" i="1">
                <a:latin typeface="Arial Narrow" pitchFamily="34" charset="0"/>
              </a:rPr>
              <a:t>При большой дозе проявляется отравление: за сильнейшим возбуждением ЦНС наступает </a:t>
            </a:r>
            <a:r>
              <a:rPr lang="ru-RU" b="1" i="1">
                <a:solidFill>
                  <a:srgbClr val="993300"/>
                </a:solidFill>
                <a:latin typeface="Arial Narrow" pitchFamily="34" charset="0"/>
              </a:rPr>
              <a:t>паралич, останавливается дыхание а,                    затем и  сердце.</a:t>
            </a:r>
          </a:p>
        </p:txBody>
      </p:sp>
      <p:pic>
        <p:nvPicPr>
          <p:cNvPr id="10244" name="Picture 4" descr="HH0079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6488" y="4457700"/>
            <a:ext cx="696912" cy="179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993300"/>
                </a:solidFill>
                <a:latin typeface="Arial Narrow" pitchFamily="34" charset="0"/>
              </a:rPr>
              <a:t>МЕТАНОЛ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1463" y="1755775"/>
            <a:ext cx="7073900" cy="140493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i="1">
                <a:latin typeface="Arial Narrow" pitchFamily="34" charset="0"/>
              </a:rPr>
              <a:t>- это очень ядовитое вещество, вызывающее тяжелое </a:t>
            </a:r>
            <a:r>
              <a:rPr lang="ru-RU" i="1">
                <a:solidFill>
                  <a:srgbClr val="993300"/>
                </a:solidFill>
                <a:latin typeface="Arial Narrow" pitchFamily="34" charset="0"/>
              </a:rPr>
              <a:t>отравление, слепоту, смерть.</a:t>
            </a:r>
            <a:endParaRPr lang="ru-RU" i="1">
              <a:latin typeface="Arial Narrow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276600" y="2746375"/>
            <a:ext cx="3746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3600" b="1">
                <a:solidFill>
                  <a:srgbClr val="993300"/>
                </a:solidFill>
                <a:latin typeface="Arial Narrow" pitchFamily="34" charset="0"/>
              </a:rPr>
              <a:t>ФОРМАЛЬДЕГИД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920750" y="3276600"/>
            <a:ext cx="77692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2800" i="1">
                <a:latin typeface="Arial Narrow" pitchFamily="34" charset="0"/>
              </a:rPr>
              <a:t>  - это ядовитое вещество, вызывающее боль в     груди, </a:t>
            </a:r>
            <a:r>
              <a:rPr lang="ru-RU" sz="2800" i="1">
                <a:solidFill>
                  <a:srgbClr val="993300"/>
                </a:solidFill>
                <a:latin typeface="Arial Narrow" pitchFamily="34" charset="0"/>
              </a:rPr>
              <a:t>кашель,</a:t>
            </a:r>
            <a:r>
              <a:rPr lang="ru-RU" sz="2800" i="1">
                <a:latin typeface="Arial Narrow" pitchFamily="34" charset="0"/>
              </a:rPr>
              <a:t> </a:t>
            </a:r>
          </a:p>
          <a:p>
            <a:pPr eaLnBrk="0" hangingPunct="0"/>
            <a:r>
              <a:rPr lang="ru-RU" sz="2800" i="1">
                <a:latin typeface="Arial Narrow" pitchFamily="34" charset="0"/>
              </a:rPr>
              <a:t>  </a:t>
            </a:r>
            <a:r>
              <a:rPr lang="ru-RU" sz="2800" i="1">
                <a:solidFill>
                  <a:srgbClr val="993300"/>
                </a:solidFill>
                <a:latin typeface="Arial Narrow" pitchFamily="34" charset="0"/>
              </a:rPr>
              <a:t>бронхит, коньюктивит</a:t>
            </a:r>
            <a:r>
              <a:rPr lang="ru-RU" sz="2800" i="1">
                <a:latin typeface="Arial Narrow" pitchFamily="34" charset="0"/>
              </a:rPr>
              <a:t>, сильные </a:t>
            </a:r>
            <a:r>
              <a:rPr lang="ru-RU" sz="2800" i="1">
                <a:solidFill>
                  <a:srgbClr val="993300"/>
                </a:solidFill>
                <a:latin typeface="Arial Narrow" pitchFamily="34" charset="0"/>
              </a:rPr>
              <a:t>отеки </a:t>
            </a:r>
            <a:r>
              <a:rPr lang="ru-RU" sz="2800" i="1">
                <a:latin typeface="Arial Narrow" pitchFamily="34" charset="0"/>
              </a:rPr>
              <a:t>кожи...</a:t>
            </a:r>
            <a:endParaRPr lang="ru-RU" sz="2400" i="1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352</TotalTime>
  <Words>1481</Words>
  <Application>Microsoft PowerPoint</Application>
  <PresentationFormat>Экран (4:3)</PresentationFormat>
  <Paragraphs>181</Paragraphs>
  <Slides>34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Слои</vt:lpstr>
      <vt:lpstr>Слайд 1</vt:lpstr>
      <vt:lpstr>Слайд 2</vt:lpstr>
      <vt:lpstr> </vt:lpstr>
      <vt:lpstr>Горящая сигарета </vt:lpstr>
      <vt:lpstr>Что содержится в сигарете?</vt:lpstr>
      <vt:lpstr>НИКОТИН</vt:lpstr>
      <vt:lpstr>АММИАК</vt:lpstr>
      <vt:lpstr>СИНИЛЬНАЯ КИСЛОТА</vt:lpstr>
      <vt:lpstr>МЕТАНОЛ</vt:lpstr>
      <vt:lpstr>СЕРОВОДОРОД</vt:lpstr>
      <vt:lpstr>РАДИОАКТИВНЫЕ ЭЛЕМЕНТЫ</vt:lpstr>
      <vt:lpstr>Нервная система</vt:lpstr>
      <vt:lpstr>Дыхательная система</vt:lpstr>
      <vt:lpstr>КРОВЕНОСНАЯ СИСТЕМА</vt:lpstr>
      <vt:lpstr>ПИЩЕВАРИТЕЛЬНАЯ СИСТЕМА</vt:lpstr>
      <vt:lpstr>ВЫДЕЛИТЕЛЬНАЯ СИСТЕМА</vt:lpstr>
      <vt:lpstr>ОПОРНО-ДВИГАТЕЛЬНАЯ СИСТЕМА</vt:lpstr>
      <vt:lpstr>ВОЗДЕЙСТВИЕ НА ДРУГИЕ СИСТЕМЫ</vt:lpstr>
      <vt:lpstr>Слайд 19</vt:lpstr>
      <vt:lpstr>ДЕВУШКАМ</vt:lpstr>
      <vt:lpstr>Курящие люди дольше сохраняют стройную фигуру?</vt:lpstr>
      <vt:lpstr>Курево успокаивает нервы?</vt:lpstr>
      <vt:lpstr>На морозе сигарета согревает?</vt:lpstr>
      <vt:lpstr>Сигареты с пометкой “легкие” не так вредны, как обычные…</vt:lpstr>
      <vt:lpstr> Бросить курить, постепенно уменьшая дозу никотина, невозможно?</vt:lpstr>
      <vt:lpstr>ВЫВОДЫ:</vt:lpstr>
      <vt:lpstr>Сухие цифры</vt:lpstr>
      <vt:lpstr>Мотивы</vt:lpstr>
      <vt:lpstr>Шаг к здоровью!</vt:lpstr>
      <vt:lpstr>Составляющие здоровья</vt:lpstr>
      <vt:lpstr>Элементы ЗОЖ</vt:lpstr>
      <vt:lpstr>Слайд 32</vt:lpstr>
      <vt:lpstr>Слайд 33</vt:lpstr>
      <vt:lpstr>Мы желаем счастья Вам... 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школа № 8</cp:lastModifiedBy>
  <cp:revision>15</cp:revision>
  <dcterms:created xsi:type="dcterms:W3CDTF">2008-03-26T16:15:54Z</dcterms:created>
  <dcterms:modified xsi:type="dcterms:W3CDTF">2010-12-13T09:35:29Z</dcterms:modified>
</cp:coreProperties>
</file>