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32" r:id="rId3"/>
    <p:sldId id="333" r:id="rId4"/>
    <p:sldId id="334" r:id="rId5"/>
    <p:sldId id="349" r:id="rId6"/>
    <p:sldId id="335" r:id="rId7"/>
    <p:sldId id="356" r:id="rId8"/>
    <p:sldId id="357" r:id="rId9"/>
    <p:sldId id="350" r:id="rId10"/>
    <p:sldId id="336" r:id="rId11"/>
    <p:sldId id="337" r:id="rId12"/>
    <p:sldId id="338" r:id="rId13"/>
    <p:sldId id="351" r:id="rId14"/>
    <p:sldId id="339" r:id="rId15"/>
    <p:sldId id="352" r:id="rId16"/>
    <p:sldId id="340" r:id="rId17"/>
    <p:sldId id="341" r:id="rId18"/>
    <p:sldId id="353" r:id="rId19"/>
    <p:sldId id="354" r:id="rId20"/>
    <p:sldId id="342" r:id="rId21"/>
    <p:sldId id="355" r:id="rId22"/>
    <p:sldId id="343" r:id="rId23"/>
    <p:sldId id="344" r:id="rId24"/>
    <p:sldId id="345" r:id="rId25"/>
    <p:sldId id="346" r:id="rId26"/>
    <p:sldId id="347" r:id="rId27"/>
    <p:sldId id="331" r:id="rId28"/>
    <p:sldId id="34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003300"/>
    <a:srgbClr val="FFCC99"/>
    <a:srgbClr val="DDDDDD"/>
    <a:srgbClr val="EAEAEA"/>
    <a:srgbClr val="27AE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35253-58DE-40C4-984C-D5CB4E5CADC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9B55C-DD52-485D-982C-AF50D7366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273-&#1092;&#1079;.&#1088;&#1092;/zakonodatelstvo/federalnyy-zakon-ot-29-dekabrya-2012-g-no-273-fz-ob-obrazovanii-v-r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4414" y="3214686"/>
            <a:ext cx="75724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Адаптированная образовательная  программа </a:t>
            </a:r>
            <a:b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для обучающегося с ОВЗ 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285992"/>
            <a:ext cx="8572528" cy="1143000"/>
          </a:xfrm>
        </p:spPr>
        <p:txBody>
          <a:bodyPr/>
          <a:lstStyle/>
          <a:p>
            <a:pPr algn="l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Диагноз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катаракта сетчатки глаза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Ожидание родителей: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развитие речи,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усвоение программы на доступном    уровне,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развитие памяти,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-развитие комфортного общения со сверстниками.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071678"/>
            <a:ext cx="8229600" cy="452596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  <a:latin typeface="Comic Sans MS" pitchFamily="66" charset="0"/>
              </a:rPr>
              <a:t>Потребности ребенка в школе: </a:t>
            </a:r>
          </a:p>
          <a:p>
            <a:pPr algn="ctr" eaLnBrk="1" hangingPunct="1"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ребенок испытывает затруднения при перемещении в пространстве школы, нуждается в восстановлении физической силы, охотно занимается в кружках </a:t>
            </a:r>
          </a:p>
          <a:p>
            <a:pPr algn="ctr" eaLnBrk="1" hangingPunct="1"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(выполняет творческие работы).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2908" y="2643182"/>
            <a:ext cx="8929718" cy="4530725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        Цель на текущий период</a:t>
            </a:r>
            <a:r>
              <a:rPr lang="ru-RU" sz="3600" b="1" dirty="0" smtClean="0">
                <a:latin typeface="Comic Sans MS" pitchFamily="66" charset="0"/>
              </a:rPr>
              <a:t>:</a:t>
            </a:r>
          </a:p>
          <a:p>
            <a:pPr algn="ctr" eaLnBrk="1" hangingPunct="1">
              <a:buNone/>
              <a:defRPr/>
            </a:pP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Освоение обучающегося программы 1 класса на доступном ему уровне.</a:t>
            </a:r>
          </a:p>
          <a:p>
            <a:pPr algn="ctr" eaLnBrk="1" hangingPunct="1">
              <a:buNone/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Адаптация в школьном коллективе. 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00240"/>
            <a:ext cx="8715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              Задачи на текущий период.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формирование общей культуры, социальное, личностное и интеллектуальное развитие, развитие творческих способностей, сохранение и укрепление здоровья;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обеспечение планируемых результатов по освоению слепыми обучающимися целевых установок, приобретению знаний, умений, навыков;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000636"/>
            <a:ext cx="8715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развитие личности слепого обучающегося в её индивидуальности, самобытности, уникальности и неповторимости, его успешной социальной адаптации и интеграции;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0" y="2456795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-достижение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планируемых результатов освоения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АОП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НОО слепыми обучающимися;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-осуществление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коррекционной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работы;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-выявление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 развитие способностей слепых обучающихся, в том числе одарённых детей, через систему клубов, секций, студий и кружков, организацию общественно полезной деятельности; 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000240"/>
            <a:ext cx="4498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Задачи на текущий период.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571744"/>
            <a:ext cx="89297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-организация интеллектуальных и творческих соревнований, научно-технического творчества, проектно-исследовательской и спортивно-оздоровительной деятельности; 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-участие слепых обучающихся, их родителей (законных представителей), педагогических работников и общественности в проектировании и развитии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внутришкольной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социальной среды; 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000240"/>
            <a:ext cx="4498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Задачи на текущий период.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0" y="2703016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-использование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 образовательном процессе современных образовательных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технологий;</a:t>
            </a: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-предоставление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слепым обучающимся возможности накопления опыта самостоятельности и активности в реализации освоенных умений и навыков в урочной и внеурочной деятельности;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-включение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слепых обучающихся в процессы познания и преобразования внешкольной социальной среды (населённого пункта, района, города). 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000240"/>
            <a:ext cx="4498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Задачи на текущий период.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0" y="192880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Кадровое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обеспечение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Учитель, прошедший курсовую подготовку.</a:t>
            </a:r>
          </a:p>
          <a:p>
            <a:pPr algn="ctr"/>
            <a:endParaRPr lang="ru-RU" sz="2800" b="1" u="sng" dirty="0" smtClean="0">
              <a:latin typeface="Comic Sans MS" pitchFamily="66" charset="0"/>
            </a:endParaRPr>
          </a:p>
          <a:p>
            <a:pPr algn="ctr"/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Психолого-педагогическое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обеспечение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(программы специалистов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)</a:t>
            </a:r>
          </a:p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2800" b="1" u="sng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Програмно-методическое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обеспечение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Учебники соответствуют  содержанию основной общеобразовательной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школы,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но  изданы по шрифту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Брайля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66255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Comic Sans MS" pitchFamily="66" charset="0"/>
              </a:rPr>
              <a:t>Условия реализации программы.</a:t>
            </a:r>
            <a:endParaRPr lang="ru-RU" sz="3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28802"/>
            <a:ext cx="94297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Материально-техническое обеспечение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Материально-техническое обеспечение АООП НОО для слепых обучающихся   должно отвечать особым образовательным потребностям данной категории обучающихся, что обусловливает необходимость предъявления специфических требований к:</a:t>
            </a:r>
            <a:r>
              <a:rPr lang="ru-RU" sz="2400" b="1" dirty="0" smtClean="0">
                <a:latin typeface="Comic Sans MS" pitchFamily="66" charset="0"/>
              </a:rPr>
              <a:t> </a:t>
            </a:r>
          </a:p>
          <a:p>
            <a:r>
              <a:rPr lang="ru-RU" sz="2400" b="1" dirty="0" smtClean="0">
                <a:solidFill>
                  <a:srgbClr val="008000"/>
                </a:solidFill>
                <a:latin typeface="Comic Sans MS" pitchFamily="66" charset="0"/>
              </a:rPr>
              <a:t>-организации процесса обучения; </a:t>
            </a:r>
          </a:p>
          <a:p>
            <a:r>
              <a:rPr lang="ru-RU" sz="2400" b="1" dirty="0" smtClean="0">
                <a:solidFill>
                  <a:srgbClr val="008000"/>
                </a:solidFill>
                <a:latin typeface="Comic Sans MS" pitchFamily="66" charset="0"/>
              </a:rPr>
              <a:t>-организации пространства; </a:t>
            </a:r>
          </a:p>
          <a:p>
            <a:r>
              <a:rPr lang="ru-RU" sz="2400" b="1" dirty="0" smtClean="0">
                <a:solidFill>
                  <a:srgbClr val="008000"/>
                </a:solidFill>
                <a:latin typeface="Comic Sans MS" pitchFamily="66" charset="0"/>
              </a:rPr>
              <a:t>-организации временного режима обучения; </a:t>
            </a:r>
          </a:p>
          <a:p>
            <a:r>
              <a:rPr lang="ru-RU" sz="2400" b="1" dirty="0" smtClean="0">
                <a:solidFill>
                  <a:srgbClr val="008000"/>
                </a:solidFill>
                <a:latin typeface="Comic Sans MS" pitchFamily="66" charset="0"/>
              </a:rPr>
              <a:t>-организации рабочего места обучающегося;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8000"/>
                </a:solidFill>
                <a:latin typeface="Comic Sans MS" pitchFamily="66" charset="0"/>
              </a:rPr>
              <a:t>техническим средствам обучения;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8000"/>
                </a:solidFill>
                <a:latin typeface="Comic Sans MS" pitchFamily="66" charset="0"/>
              </a:rPr>
              <a:t>учебникам, учебным принадлежностям, дидактическим   материалам и  средствам наглядности;</a:t>
            </a:r>
          </a:p>
          <a:p>
            <a:pPr algn="ctr"/>
            <a:endParaRPr lang="ru-RU" sz="2800" b="1" dirty="0" smtClean="0"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latin typeface="Comic Sans MS" pitchFamily="66" charset="0"/>
              </a:rPr>
              <a:t> 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66255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Comic Sans MS" pitchFamily="66" charset="0"/>
              </a:rPr>
              <a:t>Условия реализации программы.</a:t>
            </a:r>
            <a:endParaRPr lang="ru-RU" sz="3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7167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Информационное обеспечение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аудиокниги;</a:t>
            </a:r>
          </a:p>
          <a:p>
            <a:r>
              <a:rPr lang="ru-RU" sz="2400" dirty="0" smtClean="0"/>
              <a:t> -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информационные носители: озвученные книги на   кассетах,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Брайлевские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книги и журналы;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интернет ресурсы для слепых.</a:t>
            </a:r>
          </a:p>
          <a:p>
            <a:endParaRPr lang="ru-RU" sz="2400" b="1" dirty="0" smtClean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66255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Comic Sans MS" pitchFamily="66" charset="0"/>
              </a:rPr>
              <a:t>Условия реализации программы.</a:t>
            </a:r>
            <a:endParaRPr lang="ru-RU" sz="3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357694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Программное обеспечение на основе речевых технологий: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-программы синтеза речи;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-программы распознавания голоса и программы  распознавания речи;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-управление компьютером и внешними устройствами;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</a:t>
            </a:r>
            <a:r>
              <a:rPr lang="ru-RU" sz="1600" dirty="0" smtClean="0"/>
              <a:t>«Утверждаю»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 Директор МБОУ                    					Д СОШ № 3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__________Д. В. Ромашков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Адаптированная образовательная  программа </a:t>
            </a:r>
            <a:br>
              <a:rPr lang="ru-RU" sz="2800" dirty="0" smtClean="0"/>
            </a:br>
            <a:r>
              <a:rPr lang="ru-RU" sz="2800" dirty="0" smtClean="0"/>
              <a:t>для обучающегося с ОВЗ </a:t>
            </a:r>
            <a:br>
              <a:rPr lang="ru-RU" sz="2800" dirty="0" smtClean="0"/>
            </a:br>
            <a:r>
              <a:rPr lang="ru-RU" sz="2800" dirty="0" smtClean="0"/>
              <a:t>1 класса</a:t>
            </a:r>
            <a:br>
              <a:rPr lang="ru-RU" sz="2800" dirty="0" smtClean="0"/>
            </a:br>
            <a:r>
              <a:rPr lang="ru-RU" sz="2800" dirty="0" smtClean="0"/>
              <a:t>МБОУ  ДСОШ № 3</a:t>
            </a:r>
            <a:br>
              <a:rPr lang="ru-RU" sz="2800" dirty="0" smtClean="0"/>
            </a:br>
            <a:r>
              <a:rPr lang="ru-RU" sz="2800" dirty="0" smtClean="0"/>
              <a:t> Чистова Кирилла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На 2015/2016 год</a:t>
            </a:r>
            <a:br>
              <a:rPr lang="ru-RU" sz="2000" dirty="0" smtClean="0"/>
            </a:br>
            <a:r>
              <a:rPr lang="ru-RU" sz="2000" dirty="0" smtClean="0"/>
              <a:t> Согласована  с родителями</a:t>
            </a:r>
            <a:br>
              <a:rPr lang="ru-RU" sz="2000" dirty="0" smtClean="0"/>
            </a:br>
            <a:r>
              <a:rPr lang="ru-RU" sz="2000" dirty="0" smtClean="0"/>
              <a:t> ___________О. В. Чистова, Е. Б. Чистов</a:t>
            </a:r>
            <a:br>
              <a:rPr lang="ru-RU" sz="2000" dirty="0" smtClean="0"/>
            </a:br>
            <a:r>
              <a:rPr lang="ru-RU" sz="2000" dirty="0" smtClean="0"/>
              <a:t>      «_____»________»2015 г</a:t>
            </a:r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/>
          <a:srcRect l="1562" t="4166" r="2343"/>
          <a:stretch>
            <a:fillRect/>
          </a:stretch>
        </p:blipFill>
        <p:spPr>
          <a:xfrm>
            <a:off x="0" y="0"/>
            <a:ext cx="9168880" cy="6858000"/>
          </a:xfrm>
          <a:prstGeom prst="rect">
            <a:avLst/>
          </a:prstGeom>
          <a:ln w="76200">
            <a:solidFill>
              <a:srgbClr val="FFCC99"/>
            </a:solidFill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357222" y="-571528"/>
            <a:ext cx="950122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«Утверждаю»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Директор МБОУ </a:t>
            </a:r>
          </a:p>
          <a:p>
            <a:pPr lvl="0" algn="ctr"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                                                               ДСОШ № 3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                            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__________Д. В. Ромашков</a:t>
            </a:r>
            <a:r>
              <a:rPr lang="ru-RU" sz="2000" b="1" dirty="0" smtClean="0">
                <a:latin typeface="Comic Sans MS" pitchFamily="66" charset="0"/>
              </a:rPr>
              <a:t/>
            </a:r>
            <a:br>
              <a:rPr lang="ru-RU" sz="2000" b="1" dirty="0" smtClean="0">
                <a:latin typeface="Comic Sans MS" pitchFamily="66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Адаптированная образовательная  программа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для обучающегося с ОВЗ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 класса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МБОУ  ДСОШ № 3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Чистова Кирилла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8" y="4776156"/>
            <a:ext cx="9072562" cy="1938992"/>
          </a:xfrm>
          <a:prstGeom prst="rect">
            <a:avLst/>
          </a:prstGeom>
          <a:solidFill>
            <a:schemeClr val="bg1">
              <a:alpha val="76863"/>
            </a:schemeClr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на 2015/2016 год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согласована  с родителями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_______О. В. Чистова, Е.Б.Чистов</a:t>
            </a:r>
          </a:p>
          <a:p>
            <a:pPr lvl="0"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«_____»________»2015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85720" y="1970308"/>
            <a:ext cx="88120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Соответствует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учебному плану МБОУ ДСОШ№3</a:t>
            </a: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0" y="2428868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Коррекционная работа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осуществляется во внеурочное время в объеме  5 часов по следующим направлениям: </a:t>
            </a:r>
            <a:endParaRPr lang="ru-RU" sz="26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-мероприятия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 предметно-пространственной и социальной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адаптации;</a:t>
            </a:r>
          </a:p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-физического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развития и повышения двигательной активности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88920"/>
            <a:ext cx="63129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Comic Sans MS" pitchFamily="66" charset="0"/>
              </a:rPr>
              <a:t>Индивидуальный учебный план</a:t>
            </a:r>
            <a:endParaRPr lang="ru-RU" sz="3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143512"/>
            <a:ext cx="9429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-формировании у слепых детей представлений об окружающем мире через тактильное ощущение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.(лепка)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-развитие осязания;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-развитие зрительного восприятия;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57222" y="2071678"/>
            <a:ext cx="9715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 Коррекционно-развивающая работа направлена на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взаимосвязь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урочной, внеурочной и внешкольной деятельности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0"/>
            <a:ext cx="47644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rgbClr val="C00000"/>
                </a:solidFill>
                <a:latin typeface="Comic Sans MS" pitchFamily="66" charset="0"/>
              </a:rPr>
              <a:t>Содержание программы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928802"/>
            <a:ext cx="95012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Образовательный компонент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Рабочие программы по предметам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 календарно-тематическое планирование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прилагаются</a:t>
            </a:r>
            <a:r>
              <a:rPr lang="ru-RU" sz="2800" b="1" dirty="0">
                <a:latin typeface="Comic Sans MS" pitchFamily="66" charset="0"/>
              </a:rPr>
              <a:t>.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0" y="3143248"/>
            <a:ext cx="902843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Воспитательный компонент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Воспитательный план  работы с Чистовым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Кириллом соответствует воспитательному плану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учащихся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1 класса.</a:t>
            </a:r>
          </a:p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Коррекционный компонент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развитие моторики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развитие внимания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упражнения на снятие напряжения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развитие памяти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0" y="221455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Требования к результатам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освоения слепыми обучающимися АОП НОО для слепых (личностным,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метапредметным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, предметным) полностью соответствуют требованиям к результатам, представленным в ФГОС НОО. 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42844" y="88920"/>
            <a:ext cx="534312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rgbClr val="C00000"/>
                </a:solidFill>
                <a:latin typeface="Comic Sans MS" pitchFamily="66" charset="0"/>
              </a:rPr>
              <a:t>Планируемые результаты.</a:t>
            </a: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0" y="475639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 требования к планируемым результатам освоения АОП НОО включаются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требования к результатам освоения слепыми обучающимися 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программы коррекционной работы.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-428660" y="-142900"/>
            <a:ext cx="6286517" cy="1000110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rgbClr val="C00000"/>
                </a:solidFill>
                <a:latin typeface="Comic Sans MS" pitchFamily="66" charset="0"/>
              </a:rPr>
              <a:t>Мониторинг достижений</a:t>
            </a:r>
            <a:endParaRPr lang="ru-RU" sz="3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14282" y="2285992"/>
            <a:ext cx="8715436" cy="4071937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Итоговый и промежуточный контроль осуществляется в той же форме, что и у других детей, только с использованием шрифта Л. Брайля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00241"/>
            <a:ext cx="8658196" cy="3571900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Для более успешного освоения образовательной программы и социальной адаптации требуется стимулирующая и развивающая помощь педагога и родителей, эмоциональная поддержка.</a:t>
            </a:r>
          </a:p>
          <a:p>
            <a:pPr algn="ctr">
              <a:buNone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355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Заключение и рекомендации специалистов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3040" y="-2143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Рекомендации родителям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2332037"/>
            <a:ext cx="9358378" cy="4525963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Обеспечить занятия с психологом;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Обеспечить занятия с тифлопедагогом;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Взаимосвязь с учителями-предметниками.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</a:t>
            </a:r>
            <a:r>
              <a:rPr lang="ru-RU" sz="1600" dirty="0" smtClean="0"/>
              <a:t>«Утверждаю»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 Директор МБОУ                    					Д СОШ № 3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__________Д. В. Ромашков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Адаптированная образовательная  программа </a:t>
            </a:r>
            <a:br>
              <a:rPr lang="ru-RU" sz="2800" dirty="0" smtClean="0"/>
            </a:br>
            <a:r>
              <a:rPr lang="ru-RU" sz="2800" dirty="0" smtClean="0"/>
              <a:t>для обучающегося с ОВЗ </a:t>
            </a:r>
            <a:br>
              <a:rPr lang="ru-RU" sz="2800" dirty="0" smtClean="0"/>
            </a:br>
            <a:r>
              <a:rPr lang="ru-RU" sz="2800" dirty="0" smtClean="0"/>
              <a:t>1 класса</a:t>
            </a:r>
            <a:br>
              <a:rPr lang="ru-RU" sz="2800" dirty="0" smtClean="0"/>
            </a:br>
            <a:r>
              <a:rPr lang="ru-RU" sz="2800" dirty="0" smtClean="0"/>
              <a:t>МБОУ  ДСОШ № 3</a:t>
            </a:r>
            <a:br>
              <a:rPr lang="ru-RU" sz="2800" dirty="0" smtClean="0"/>
            </a:br>
            <a:r>
              <a:rPr lang="ru-RU" sz="2800" dirty="0" smtClean="0"/>
              <a:t> Чистова Кирилла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На 2015/2016 год</a:t>
            </a:r>
            <a:br>
              <a:rPr lang="ru-RU" sz="2000" dirty="0" smtClean="0"/>
            </a:br>
            <a:r>
              <a:rPr lang="ru-RU" sz="2000" dirty="0" smtClean="0"/>
              <a:t> Согласована  с родителями</a:t>
            </a:r>
            <a:br>
              <a:rPr lang="ru-RU" sz="2000" dirty="0" smtClean="0"/>
            </a:br>
            <a:r>
              <a:rPr lang="ru-RU" sz="2000" dirty="0" smtClean="0"/>
              <a:t> ___________О. В. Чистова, Е. Б. Чистов</a:t>
            </a:r>
            <a:br>
              <a:rPr lang="ru-RU" sz="2000" dirty="0" smtClean="0"/>
            </a:br>
            <a:r>
              <a:rPr lang="ru-RU" sz="2000" dirty="0" smtClean="0"/>
              <a:t>      «_____»________»2015 г</a:t>
            </a:r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/>
          <a:srcRect l="1562" t="4166" r="2343"/>
          <a:stretch>
            <a:fillRect/>
          </a:stretch>
        </p:blipFill>
        <p:spPr>
          <a:xfrm>
            <a:off x="-1" y="0"/>
            <a:ext cx="9168881" cy="6858000"/>
          </a:xfrm>
          <a:prstGeom prst="rect">
            <a:avLst/>
          </a:prstGeom>
          <a:ln w="76200">
            <a:solidFill>
              <a:srgbClr val="FFCC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42910" y="1571612"/>
            <a:ext cx="7772400" cy="1736725"/>
          </a:xfrm>
        </p:spPr>
        <p:txBody>
          <a:bodyPr/>
          <a:lstStyle/>
          <a:p>
            <a:pPr marL="742950" indent="-742950" algn="l" eaLnBrk="1" hangingPunct="1">
              <a:buFont typeface="+mj-lt"/>
              <a:buAutoNum type="arabicPeriod"/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1. Емельянова О. Е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2. </a:t>
            </a:r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Моисеенко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О. В.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3. Савченко Е. Н.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4. Маркелова Н. М.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5. Долматова В. Д.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6. </a:t>
            </a:r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Креулян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С. 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57290" y="2071678"/>
            <a:ext cx="6786610" cy="785818"/>
          </a:xfrm>
          <a:prstGeom prst="roundRect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Программу разработали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142844" y="2192347"/>
            <a:ext cx="9929882" cy="2522537"/>
          </a:xfrm>
        </p:spPr>
        <p:txBody>
          <a:bodyPr/>
          <a:lstStyle/>
          <a:p>
            <a:pPr algn="l"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		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Программа составлена на основании</a:t>
            </a:r>
            <a:br>
              <a:rPr lang="ru-RU" sz="30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-ФГОС НОО;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-программы начального общего образования 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МБОУ ДСОШ№3;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-ФГОС НОО обучающихся с ОВЗ;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-проекта примерной АООП НОО для слепых       обучающихся;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</a:t>
            </a: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СаНПиНа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;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локальных актов по школе; 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endParaRPr lang="ru-RU" sz="30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4294967295"/>
          </p:nvPr>
        </p:nvSpPr>
        <p:spPr>
          <a:xfrm>
            <a:off x="0" y="0"/>
            <a:ext cx="6400800" cy="11430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Пояснительная записка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57364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Это акты, регламентирующие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правила приема обучающихся;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режим и формы занятий;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периодичность и порядок текущего контроля успеваемости   и промежуточной аттестации;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порядок и основания перевода, отчисления и    восстановления обучающихся;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 (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hlinkClick r:id="rId2"/>
              </a:rPr>
              <a:t>ч. 2 ст. 30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Федерального закона № 273-ФЗ).</a:t>
            </a:r>
            <a:endParaRPr lang="ru-RU" sz="2400" b="1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406" y="1192206"/>
            <a:ext cx="8858280" cy="1379538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Данная программа составлена для обучающегося </a:t>
            </a:r>
            <a:r>
              <a:rPr lang="ru-RU" sz="2400" b="1" u="sng" dirty="0" smtClean="0">
                <a:solidFill>
                  <a:srgbClr val="C00000"/>
                </a:solidFill>
                <a:latin typeface="Comic Sans MS" pitchFamily="66" charset="0"/>
              </a:rPr>
              <a:t>1 класса Чистова Кирилла Евгеньевича</a:t>
            </a:r>
            <a:br>
              <a:rPr lang="ru-RU" sz="2400" b="1" u="sng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(23.08.2007 </a:t>
            </a:r>
            <a:r>
              <a:rPr lang="ru-RU" sz="2400" b="1" u="sng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г.р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)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Мальчик живет в полной семье , есть старшая сестра. В семье царит благоприятный эмоциональный климат. Кирилл общителен, интеллект не нарушен.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Общая характеристика деятельности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: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замедленность темпа двигательной активности, общее недоразвитие речи, повышенная утомляемость,  необходимы физкультминутки на уроках, дозированность учебного материала, поддержка взрослого при выполнении заданий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 организующая помощь.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478" y="1903389"/>
            <a:ext cx="86485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Заключение Брянской областной </a:t>
            </a:r>
          </a:p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Comic Sans MS" pitchFamily="66" charset="0"/>
              </a:rPr>
              <a:t>психолого-медико-педагогической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 комиссии.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43248"/>
            <a:ext cx="115744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Развитие в условиях ранней дефицитарности </a:t>
            </a:r>
          </a:p>
          <a:p>
            <a:pPr marL="457200" indent="-45720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зрительного анализатора.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2. Парциальное недоразвитие смешанного типа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выраженной степени.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3. Общее недоразвитие речи  третьего уровня.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66" y="2703016"/>
            <a:ext cx="919354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1.Обучение по адаптированной общеобразовательной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программе для слепых обучающихся (вариант 3.2).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2.Организация обучения на основе применения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рельефно-точечной системы обозначений Брайля.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3.Организация образовательного процесса в соответствии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с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офтальмо-эргономическими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рекомендациями.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4.Занятия с психологом по развитию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психоматорной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сферы пространственных представлений.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5.Занятия с логопедом.</a:t>
            </a: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2071678"/>
            <a:ext cx="4887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Рекомендации БО ПМПК: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Пояснительная записка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071678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Comic Sans MS" pitchFamily="66" charset="0"/>
              </a:rPr>
              <a:t>Особенности эмоционально - личностного развития ребенка: 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любит играть в  игры и общаться с одноклассниками, общителен, положительное отношение к школе, эмоционально возбудим, сильно переживает ситуации «неуспеха».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ru-RU" sz="2200" b="1" dirty="0" smtClean="0">
                <a:solidFill>
                  <a:srgbClr val="C00000"/>
                </a:solidFill>
                <a:latin typeface="Comic Sans MS" pitchFamily="66" charset="0"/>
              </a:rPr>
              <a:t>Освоение образовательной программы по предметам:</a:t>
            </a:r>
          </a:p>
          <a:p>
            <a:pPr algn="just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запоминает алгоритм изучения букв и звуков, производит логические рассуждения, отвечает на вопросы, школу посещает с удовольствием, требуется больше времени для обдумывания условия.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ятие 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занятие 10</Template>
  <TotalTime>524</TotalTime>
  <Words>870</Words>
  <Application>Microsoft Office PowerPoint</Application>
  <PresentationFormat>Экран (4:3)</PresentationFormat>
  <Paragraphs>142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занятие 10</vt:lpstr>
      <vt:lpstr>Слайд 1</vt:lpstr>
      <vt:lpstr>                                                                                 «Утверждаю»                                                                                              Директор МБОУ                         Д СОШ № 3                                                                                             __________Д. В. Ромашков   Адаптированная образовательная  программа  для обучающегося с ОВЗ  1 класса МБОУ  ДСОШ № 3  Чистова Кирилла  На 2015/2016 год  Согласована  с родителями  ___________О. В. Чистова, Е. Б. Чистов       «_____»________»2015 г</vt:lpstr>
      <vt:lpstr>        1. Емельянова О. Е 2. Моисеенко О. В. 3. Савченко Е. Н. 4. Маркелова Н. М. 5. Долматова В. Д. 6. Креулян С. А.</vt:lpstr>
      <vt:lpstr>      Программа составлена на основании  -ФГОС НОО; -программы начального общего образования    МБОУ ДСОШ№3; -ФГОС НОО обучающихся с ОВЗ; -проекта примерной АООП НОО для слепых       обучающихся; - СаНПиНа; - локальных актов по школе;  </vt:lpstr>
      <vt:lpstr>Слайд 5</vt:lpstr>
      <vt:lpstr>                            Данная программа составлена для обучающегося 1 класса Чистова Кирилла Евгеньевича (23.08.2007 г.р)  Мальчик живет в полной семье , есть старшая сестра. В семье царит благоприятный эмоциональный климат. Кирилл общителен, интеллект не нарушен.       Общая характеристика деятельности:  замедленность темпа двигательной активности, общее недоразвитие речи, повышенная утомляемость,  необходимы физкультминутки на уроках, дозированность учебного материала, поддержка взрослого при выполнении заданий и организующая помощь.  </vt:lpstr>
      <vt:lpstr>Слайд 7</vt:lpstr>
      <vt:lpstr>Слайд 8</vt:lpstr>
      <vt:lpstr>Слайд 9</vt:lpstr>
      <vt:lpstr>         Диагноз: катаракта сетчатки глаза   Ожидание родителей: - развитие речи, - усвоение программы на доступном    уровне, - развитие памяти, -развитие комфортного общения со сверстниками.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Мониторинг достижений</vt:lpstr>
      <vt:lpstr>Слайд 25</vt:lpstr>
      <vt:lpstr>Рекомендации родителям</vt:lpstr>
      <vt:lpstr>Слайд 27</vt:lpstr>
      <vt:lpstr>                                                                                 «Утверждаю»                                                                                              Директор МБОУ                         Д СОШ № 3                                                                                             __________Д. В. Ромашков   Адаптированная образовательная  программа  для обучающегося с ОВЗ  1 класса МБОУ  ДСОШ № 3  Чистова Кирилла  На 2015/2016 год  Согласована  с родителями  ___________О. В. Чистова, Е. Б. Чистов       «_____»________»2015 г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53</cp:revision>
  <dcterms:created xsi:type="dcterms:W3CDTF">2015-01-26T17:31:34Z</dcterms:created>
  <dcterms:modified xsi:type="dcterms:W3CDTF">2015-10-03T08:10:00Z</dcterms:modified>
</cp:coreProperties>
</file>