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0"/>
  </p:notesMasterIdLst>
  <p:sldIdLst>
    <p:sldId id="256" r:id="rId2"/>
    <p:sldId id="332" r:id="rId3"/>
    <p:sldId id="333" r:id="rId4"/>
    <p:sldId id="334" r:id="rId5"/>
    <p:sldId id="349" r:id="rId6"/>
    <p:sldId id="335" r:id="rId7"/>
    <p:sldId id="356" r:id="rId8"/>
    <p:sldId id="357" r:id="rId9"/>
    <p:sldId id="350" r:id="rId10"/>
    <p:sldId id="336" r:id="rId11"/>
    <p:sldId id="337" r:id="rId12"/>
    <p:sldId id="338" r:id="rId13"/>
    <p:sldId id="351" r:id="rId14"/>
    <p:sldId id="339" r:id="rId15"/>
    <p:sldId id="352" r:id="rId16"/>
    <p:sldId id="340" r:id="rId17"/>
    <p:sldId id="341" r:id="rId18"/>
    <p:sldId id="353" r:id="rId19"/>
    <p:sldId id="354" r:id="rId20"/>
    <p:sldId id="342" r:id="rId21"/>
    <p:sldId id="355" r:id="rId22"/>
    <p:sldId id="343" r:id="rId23"/>
    <p:sldId id="344" r:id="rId24"/>
    <p:sldId id="345" r:id="rId25"/>
    <p:sldId id="346" r:id="rId26"/>
    <p:sldId id="347" r:id="rId27"/>
    <p:sldId id="331" r:id="rId28"/>
    <p:sldId id="348" r:id="rId29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00"/>
    <a:srgbClr val="006600"/>
    <a:srgbClr val="003300"/>
    <a:srgbClr val="FFCC99"/>
    <a:srgbClr val="DDDDDD"/>
    <a:srgbClr val="EAEAEA"/>
    <a:srgbClr val="27AE02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579" autoAdjust="0"/>
    <p:restoredTop sz="94624" autoAdjust="0"/>
  </p:normalViewPr>
  <p:slideViewPr>
    <p:cSldViewPr>
      <p:cViewPr varScale="1">
        <p:scale>
          <a:sx n="69" d="100"/>
          <a:sy n="69" d="100"/>
        </p:scale>
        <p:origin x="-1416" y="-12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A435253-58DE-40C4-984C-D5CB4E5CADC4}" type="datetimeFigureOut">
              <a:rPr lang="ru-RU" smtClean="0"/>
              <a:pPr/>
              <a:t>03.10.2015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39B55C-DD52-485D-982C-AF50D7366F3D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D039B4-C6C9-4014-983E-700A81EF04D8}" type="datetimeFigureOut">
              <a:rPr lang="ru-RU"/>
              <a:pPr>
                <a:defRPr/>
              </a:pPr>
              <a:t>03.10.2015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4D528A-13F1-4C46-80B6-D667B8A30BE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BF9F7F-5352-40D1-BD8E-9BA614EAEF03}" type="datetimeFigureOut">
              <a:rPr lang="ru-RU"/>
              <a:pPr>
                <a:defRPr/>
              </a:pPr>
              <a:t>03.10.2015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1B9D75-5F4A-4397-B546-220AD97F79B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BA8855-9A38-465B-8435-939E589A421F}" type="datetimeFigureOut">
              <a:rPr lang="ru-RU"/>
              <a:pPr>
                <a:defRPr/>
              </a:pPr>
              <a:t>03.10.2015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C72D64-D744-4C39-9201-9AD5484F536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7B773A-858B-4ACA-997D-B254E9562280}" type="datetimeFigureOut">
              <a:rPr lang="ru-RU"/>
              <a:pPr>
                <a:defRPr/>
              </a:pPr>
              <a:t>03.10.2015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01C146-BA75-4B7B-86BB-71441EB82E5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B9DAFD-1D76-42C4-857E-A7DE42CCB818}" type="datetimeFigureOut">
              <a:rPr lang="ru-RU"/>
              <a:pPr>
                <a:defRPr/>
              </a:pPr>
              <a:t>03.10.2015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A0668C-9557-4892-BC2C-42735A645FA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9D4239-3145-4FE3-9BF4-6D02C9016048}" type="datetimeFigureOut">
              <a:rPr lang="ru-RU"/>
              <a:pPr>
                <a:defRPr/>
              </a:pPr>
              <a:t>03.10.2015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5385EA-A441-4493-BEC5-677137EACE6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A360F8-2D34-45AE-9C30-B2BC02A8A8F0}" type="datetimeFigureOut">
              <a:rPr lang="ru-RU"/>
              <a:pPr>
                <a:defRPr/>
              </a:pPr>
              <a:t>03.10.2015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0B466D-0730-4723-A816-856EBD3CB1D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5A5BF8-CEFF-4498-9E5B-0659B1BEA140}" type="datetimeFigureOut">
              <a:rPr lang="ru-RU"/>
              <a:pPr>
                <a:defRPr/>
              </a:pPr>
              <a:t>03.10.2015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6411B1-DBE8-4504-9E58-03DE57CD9BB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952A29-64BE-47EC-A752-C8237B6688A4}" type="datetimeFigureOut">
              <a:rPr lang="ru-RU"/>
              <a:pPr>
                <a:defRPr/>
              </a:pPr>
              <a:t>03.10.2015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57791E-071A-435A-9D78-115F50E04F6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0AE6D3-526A-4EA5-9047-E4221578B1B7}" type="datetimeFigureOut">
              <a:rPr lang="ru-RU"/>
              <a:pPr>
                <a:defRPr/>
              </a:pPr>
              <a:t>03.10.2015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3A9D2F-F98D-4F0F-8F02-8D6D8CF8A86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59C37D-6148-4073-A707-89C011CF4259}" type="datetimeFigureOut">
              <a:rPr lang="ru-RU"/>
              <a:pPr>
                <a:defRPr/>
              </a:pPr>
              <a:t>03.10.2015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DF4AC6-615E-4D93-8FB4-7688C78EC8A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3A9B792C-5FB1-435C-9C95-B405F1DDDF59}" type="datetimeFigureOut">
              <a:rPr lang="ru-RU"/>
              <a:pPr>
                <a:defRPr/>
              </a:pPr>
              <a:t>03.10.2015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2B1530D3-511C-4B54-ADD1-26E4A84C043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://273-&#1092;&#1079;.&#1088;&#1092;/zakonodatelstvo/federalnyy-zakon-ot-29-dekabrya-2012-g-no-273-fz-ob-obrazovanii-v-rf" TargetMode="Externa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1214414" y="3214686"/>
            <a:ext cx="7572428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Адаптированная образовательная  программа </a:t>
            </a:r>
            <a:br>
              <a:rPr lang="ru-RU" sz="4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ru-RU" sz="4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для обучающегося с ОВЗ </a:t>
            </a:r>
            <a:endParaRPr lang="ru-RU" sz="44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571472" y="2285992"/>
            <a:ext cx="8572528" cy="1143000"/>
          </a:xfrm>
        </p:spPr>
        <p:txBody>
          <a:bodyPr/>
          <a:lstStyle/>
          <a:p>
            <a:pPr algn="l">
              <a:defRPr/>
            </a:pPr>
            <a:r>
              <a:rPr lang="ru-RU" sz="2800" b="1" dirty="0" smtClean="0">
                <a:solidFill>
                  <a:schemeClr val="accent2">
                    <a:lumMod val="50000"/>
                  </a:schemeClr>
                </a:solidFill>
                <a:latin typeface="Comic Sans MS" pitchFamily="66" charset="0"/>
              </a:rPr>
              <a:t/>
            </a:r>
            <a:br>
              <a:rPr lang="ru-RU" sz="2800" b="1" dirty="0" smtClean="0">
                <a:solidFill>
                  <a:schemeClr val="accent2">
                    <a:lumMod val="50000"/>
                  </a:schemeClr>
                </a:solidFill>
                <a:latin typeface="Comic Sans MS" pitchFamily="66" charset="0"/>
              </a:rPr>
            </a:br>
            <a:r>
              <a:rPr lang="ru-RU" sz="2800" b="1" dirty="0" smtClean="0">
                <a:solidFill>
                  <a:schemeClr val="accent2">
                    <a:lumMod val="50000"/>
                  </a:schemeClr>
                </a:solidFill>
                <a:latin typeface="Comic Sans MS" pitchFamily="66" charset="0"/>
              </a:rPr>
              <a:t/>
            </a:r>
            <a:br>
              <a:rPr lang="ru-RU" sz="2800" b="1" dirty="0" smtClean="0">
                <a:solidFill>
                  <a:schemeClr val="accent2">
                    <a:lumMod val="50000"/>
                  </a:schemeClr>
                </a:solidFill>
                <a:latin typeface="Comic Sans MS" pitchFamily="66" charset="0"/>
              </a:rPr>
            </a:br>
            <a:r>
              <a:rPr lang="ru-RU" sz="2800" b="1" dirty="0" smtClean="0">
                <a:solidFill>
                  <a:schemeClr val="accent2">
                    <a:lumMod val="50000"/>
                  </a:schemeClr>
                </a:solidFill>
                <a:latin typeface="Comic Sans MS" pitchFamily="66" charset="0"/>
              </a:rPr>
              <a:t/>
            </a:r>
            <a:br>
              <a:rPr lang="ru-RU" sz="2800" b="1" dirty="0" smtClean="0">
                <a:solidFill>
                  <a:schemeClr val="accent2">
                    <a:lumMod val="50000"/>
                  </a:schemeClr>
                </a:solidFill>
                <a:latin typeface="Comic Sans MS" pitchFamily="66" charset="0"/>
              </a:rPr>
            </a:br>
            <a:r>
              <a:rPr lang="ru-RU" sz="2800" b="1" dirty="0" smtClean="0">
                <a:solidFill>
                  <a:schemeClr val="accent2">
                    <a:lumMod val="50000"/>
                  </a:schemeClr>
                </a:solidFill>
                <a:latin typeface="Comic Sans MS" pitchFamily="66" charset="0"/>
              </a:rPr>
              <a:t/>
            </a:r>
            <a:br>
              <a:rPr lang="ru-RU" sz="2800" b="1" dirty="0" smtClean="0">
                <a:solidFill>
                  <a:schemeClr val="accent2">
                    <a:lumMod val="50000"/>
                  </a:schemeClr>
                </a:solidFill>
                <a:latin typeface="Comic Sans MS" pitchFamily="66" charset="0"/>
              </a:rPr>
            </a:br>
            <a:r>
              <a:rPr lang="ru-RU" sz="2800" b="1" dirty="0" smtClean="0">
                <a:solidFill>
                  <a:schemeClr val="accent2">
                    <a:lumMod val="50000"/>
                  </a:schemeClr>
                </a:solidFill>
                <a:latin typeface="Comic Sans MS" pitchFamily="66" charset="0"/>
              </a:rPr>
              <a:t/>
            </a:r>
            <a:br>
              <a:rPr lang="ru-RU" sz="2800" b="1" dirty="0" smtClean="0">
                <a:solidFill>
                  <a:schemeClr val="accent2">
                    <a:lumMod val="50000"/>
                  </a:schemeClr>
                </a:solidFill>
                <a:latin typeface="Comic Sans MS" pitchFamily="66" charset="0"/>
              </a:rPr>
            </a:br>
            <a:r>
              <a:rPr lang="ru-RU" sz="2800" b="1" dirty="0" smtClean="0">
                <a:solidFill>
                  <a:schemeClr val="accent2">
                    <a:lumMod val="50000"/>
                  </a:schemeClr>
                </a:solidFill>
                <a:latin typeface="Comic Sans MS" pitchFamily="66" charset="0"/>
              </a:rPr>
              <a:t/>
            </a:r>
            <a:br>
              <a:rPr lang="ru-RU" sz="2800" b="1" dirty="0" smtClean="0">
                <a:solidFill>
                  <a:schemeClr val="accent2">
                    <a:lumMod val="50000"/>
                  </a:schemeClr>
                </a:solidFill>
                <a:latin typeface="Comic Sans MS" pitchFamily="66" charset="0"/>
              </a:rPr>
            </a:br>
            <a:r>
              <a:rPr lang="ru-RU" sz="2800" b="1" dirty="0" smtClean="0">
                <a:solidFill>
                  <a:schemeClr val="accent2">
                    <a:lumMod val="50000"/>
                  </a:schemeClr>
                </a:solidFill>
                <a:latin typeface="Comic Sans MS" pitchFamily="66" charset="0"/>
              </a:rPr>
              <a:t/>
            </a:r>
            <a:br>
              <a:rPr lang="ru-RU" sz="2800" b="1" dirty="0" smtClean="0">
                <a:solidFill>
                  <a:schemeClr val="accent2">
                    <a:lumMod val="50000"/>
                  </a:schemeClr>
                </a:solidFill>
                <a:latin typeface="Comic Sans MS" pitchFamily="66" charset="0"/>
              </a:rPr>
            </a:br>
            <a:r>
              <a:rPr lang="ru-RU" sz="2800" b="1" dirty="0" smtClean="0">
                <a:solidFill>
                  <a:schemeClr val="accent2">
                    <a:lumMod val="50000"/>
                  </a:schemeClr>
                </a:solidFill>
                <a:latin typeface="Comic Sans MS" pitchFamily="66" charset="0"/>
              </a:rPr>
              <a:t/>
            </a:r>
            <a:br>
              <a:rPr lang="ru-RU" sz="2800" b="1" dirty="0" smtClean="0">
                <a:solidFill>
                  <a:schemeClr val="accent2">
                    <a:lumMod val="50000"/>
                  </a:schemeClr>
                </a:solidFill>
                <a:latin typeface="Comic Sans MS" pitchFamily="66" charset="0"/>
              </a:rPr>
            </a:br>
            <a:r>
              <a:rPr lang="ru-RU" sz="2800" b="1" dirty="0" smtClean="0">
                <a:solidFill>
                  <a:schemeClr val="accent2">
                    <a:lumMod val="50000"/>
                  </a:schemeClr>
                </a:solidFill>
                <a:latin typeface="Comic Sans MS" pitchFamily="66" charset="0"/>
              </a:rPr>
              <a:t/>
            </a:r>
            <a:br>
              <a:rPr lang="ru-RU" sz="2800" b="1" dirty="0" smtClean="0">
                <a:solidFill>
                  <a:schemeClr val="accent2">
                    <a:lumMod val="50000"/>
                  </a:schemeClr>
                </a:solidFill>
                <a:latin typeface="Comic Sans MS" pitchFamily="66" charset="0"/>
              </a:rPr>
            </a:br>
            <a:r>
              <a:rPr lang="ru-RU" sz="3200" b="1" dirty="0" smtClean="0">
                <a:solidFill>
                  <a:schemeClr val="accent2">
                    <a:lumMod val="50000"/>
                  </a:schemeClr>
                </a:solidFill>
                <a:latin typeface="Comic Sans MS" pitchFamily="66" charset="0"/>
              </a:rPr>
              <a:t>Диагноз</a:t>
            </a:r>
            <a:r>
              <a:rPr lang="ru-RU" sz="2800" b="1" dirty="0" smtClean="0">
                <a:solidFill>
                  <a:schemeClr val="accent2">
                    <a:lumMod val="50000"/>
                  </a:schemeClr>
                </a:solidFill>
                <a:latin typeface="Comic Sans MS" pitchFamily="66" charset="0"/>
              </a:rPr>
              <a:t>: </a:t>
            </a:r>
            <a:r>
              <a:rPr lang="ru-RU" sz="3200" b="1" dirty="0" smtClean="0">
                <a:solidFill>
                  <a:schemeClr val="accent2">
                    <a:lumMod val="50000"/>
                  </a:schemeClr>
                </a:solidFill>
                <a:latin typeface="Comic Sans MS" pitchFamily="66" charset="0"/>
              </a:rPr>
              <a:t>катаракта сетчатки глаза</a:t>
            </a:r>
            <a:br>
              <a:rPr lang="ru-RU" sz="3200" b="1" dirty="0" smtClean="0">
                <a:solidFill>
                  <a:schemeClr val="accent2">
                    <a:lumMod val="50000"/>
                  </a:schemeClr>
                </a:solidFill>
                <a:latin typeface="Comic Sans MS" pitchFamily="66" charset="0"/>
              </a:rPr>
            </a:br>
            <a:r>
              <a:rPr lang="ru-RU" sz="3200" b="1" dirty="0" smtClean="0">
                <a:solidFill>
                  <a:schemeClr val="accent2">
                    <a:lumMod val="50000"/>
                  </a:schemeClr>
                </a:solidFill>
                <a:latin typeface="Comic Sans MS" pitchFamily="66" charset="0"/>
              </a:rPr>
              <a:t> </a:t>
            </a:r>
            <a:r>
              <a:rPr lang="ru-RU" sz="2800" b="1" dirty="0" smtClean="0">
                <a:solidFill>
                  <a:schemeClr val="accent2">
                    <a:lumMod val="50000"/>
                  </a:schemeClr>
                </a:solidFill>
                <a:latin typeface="Comic Sans MS" pitchFamily="66" charset="0"/>
              </a:rPr>
              <a:t/>
            </a:r>
            <a:br>
              <a:rPr lang="ru-RU" sz="2800" b="1" dirty="0" smtClean="0">
                <a:solidFill>
                  <a:schemeClr val="accent2">
                    <a:lumMod val="50000"/>
                  </a:schemeClr>
                </a:solidFill>
                <a:latin typeface="Comic Sans MS" pitchFamily="66" charset="0"/>
              </a:rPr>
            </a:br>
            <a:r>
              <a:rPr lang="ru-RU" sz="3200" b="1" dirty="0" smtClean="0">
                <a:solidFill>
                  <a:schemeClr val="accent2">
                    <a:lumMod val="50000"/>
                  </a:schemeClr>
                </a:solidFill>
                <a:latin typeface="Comic Sans MS" pitchFamily="66" charset="0"/>
              </a:rPr>
              <a:t>Ожидание родителей:</a:t>
            </a:r>
            <a:r>
              <a:rPr lang="ru-RU" sz="2800" b="1" dirty="0" smtClean="0">
                <a:solidFill>
                  <a:schemeClr val="accent2">
                    <a:lumMod val="50000"/>
                  </a:schemeClr>
                </a:solidFill>
                <a:latin typeface="Comic Sans MS" pitchFamily="66" charset="0"/>
              </a:rPr>
              <a:t/>
            </a:r>
            <a:br>
              <a:rPr lang="ru-RU" sz="2800" b="1" dirty="0" smtClean="0">
                <a:solidFill>
                  <a:schemeClr val="accent2">
                    <a:lumMod val="50000"/>
                  </a:schemeClr>
                </a:solidFill>
                <a:latin typeface="Comic Sans MS" pitchFamily="66" charset="0"/>
              </a:rPr>
            </a:br>
            <a:r>
              <a:rPr lang="ru-RU" sz="2800" b="1" dirty="0" smtClean="0">
                <a:solidFill>
                  <a:schemeClr val="accent2">
                    <a:lumMod val="50000"/>
                  </a:schemeClr>
                </a:solidFill>
                <a:latin typeface="Comic Sans MS" pitchFamily="66" charset="0"/>
              </a:rPr>
              <a:t>- развитие речи,</a:t>
            </a:r>
            <a:br>
              <a:rPr lang="ru-RU" sz="2800" b="1" dirty="0" smtClean="0">
                <a:solidFill>
                  <a:schemeClr val="accent2">
                    <a:lumMod val="50000"/>
                  </a:schemeClr>
                </a:solidFill>
                <a:latin typeface="Comic Sans MS" pitchFamily="66" charset="0"/>
              </a:rPr>
            </a:br>
            <a:r>
              <a:rPr lang="ru-RU" sz="2800" b="1" dirty="0" smtClean="0">
                <a:solidFill>
                  <a:schemeClr val="accent2">
                    <a:lumMod val="50000"/>
                  </a:schemeClr>
                </a:solidFill>
                <a:latin typeface="Comic Sans MS" pitchFamily="66" charset="0"/>
              </a:rPr>
              <a:t>- усвоение программы на доступном    уровне,</a:t>
            </a:r>
            <a:br>
              <a:rPr lang="ru-RU" sz="2800" b="1" dirty="0" smtClean="0">
                <a:solidFill>
                  <a:schemeClr val="accent2">
                    <a:lumMod val="50000"/>
                  </a:schemeClr>
                </a:solidFill>
                <a:latin typeface="Comic Sans MS" pitchFamily="66" charset="0"/>
              </a:rPr>
            </a:br>
            <a:r>
              <a:rPr lang="ru-RU" sz="2800" b="1" dirty="0" smtClean="0">
                <a:solidFill>
                  <a:schemeClr val="accent2">
                    <a:lumMod val="50000"/>
                  </a:schemeClr>
                </a:solidFill>
                <a:latin typeface="Comic Sans MS" pitchFamily="66" charset="0"/>
              </a:rPr>
              <a:t>- развитие памяти,</a:t>
            </a:r>
            <a:br>
              <a:rPr lang="ru-RU" sz="2800" b="1" dirty="0" smtClean="0">
                <a:solidFill>
                  <a:schemeClr val="accent2">
                    <a:lumMod val="50000"/>
                  </a:schemeClr>
                </a:solidFill>
                <a:latin typeface="Comic Sans MS" pitchFamily="66" charset="0"/>
              </a:rPr>
            </a:br>
            <a:r>
              <a:rPr lang="ru-RU" sz="2800" b="1" dirty="0" smtClean="0">
                <a:solidFill>
                  <a:schemeClr val="accent2">
                    <a:lumMod val="50000"/>
                  </a:schemeClr>
                </a:solidFill>
                <a:latin typeface="Comic Sans MS" pitchFamily="66" charset="0"/>
              </a:rPr>
              <a:t>-развитие комфортного общения со сверстниками.</a:t>
            </a:r>
            <a:br>
              <a:rPr lang="ru-RU" sz="2800" b="1" dirty="0" smtClean="0">
                <a:solidFill>
                  <a:schemeClr val="accent2">
                    <a:lumMod val="50000"/>
                  </a:schemeClr>
                </a:solidFill>
                <a:latin typeface="Comic Sans MS" pitchFamily="66" charset="0"/>
              </a:rPr>
            </a:br>
            <a:endParaRPr lang="ru-RU" sz="2800" b="1" dirty="0" smtClean="0">
              <a:solidFill>
                <a:schemeClr val="accent2">
                  <a:lumMod val="50000"/>
                </a:schemeClr>
              </a:solidFill>
              <a:latin typeface="Comic Sans MS" pitchFamily="66" charset="0"/>
            </a:endParaRPr>
          </a:p>
        </p:txBody>
      </p:sp>
      <p:sp>
        <p:nvSpPr>
          <p:cNvPr id="3" name="Подзаголовок 2"/>
          <p:cNvSpPr txBox="1">
            <a:spLocks/>
          </p:cNvSpPr>
          <p:nvPr/>
        </p:nvSpPr>
        <p:spPr bwMode="auto">
          <a:xfrm>
            <a:off x="0" y="0"/>
            <a:ext cx="6400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itchFamily="2" charset="2"/>
              <a:buNone/>
              <a:tabLst/>
              <a:defRPr/>
            </a:pPr>
            <a:r>
              <a:rPr kumimoji="0" lang="ru-RU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Пояснительная записка</a:t>
            </a:r>
            <a:endParaRPr kumimoji="0" lang="ru-RU" sz="40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Comic Sans MS" pitchFamily="66" charset="0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57158" y="2071678"/>
            <a:ext cx="8229600" cy="4525963"/>
          </a:xfrm>
        </p:spPr>
        <p:txBody>
          <a:bodyPr/>
          <a:lstStyle/>
          <a:p>
            <a:pPr algn="ctr" eaLnBrk="1" hangingPunct="1">
              <a:buNone/>
              <a:defRPr/>
            </a:pPr>
            <a:r>
              <a:rPr lang="ru-RU" b="1" u="sng" dirty="0" smtClean="0">
                <a:solidFill>
                  <a:srgbClr val="C00000"/>
                </a:solidFill>
                <a:latin typeface="Comic Sans MS" pitchFamily="66" charset="0"/>
              </a:rPr>
              <a:t>Потребности ребенка в школе: </a:t>
            </a:r>
          </a:p>
          <a:p>
            <a:pPr algn="ctr" eaLnBrk="1" hangingPunct="1">
              <a:buNone/>
              <a:defRPr/>
            </a:pPr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  <a:latin typeface="Comic Sans MS" pitchFamily="66" charset="0"/>
              </a:rPr>
              <a:t>ребенок испытывает затруднения при перемещении в пространстве школы, нуждается в восстановлении физической силы, охотно занимается в кружках </a:t>
            </a:r>
          </a:p>
          <a:p>
            <a:pPr algn="ctr" eaLnBrk="1" hangingPunct="1">
              <a:buNone/>
              <a:defRPr/>
            </a:pPr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  <a:latin typeface="Comic Sans MS" pitchFamily="66" charset="0"/>
              </a:rPr>
              <a:t>(выполняет творческие работы).</a:t>
            </a:r>
          </a:p>
        </p:txBody>
      </p:sp>
      <p:sp>
        <p:nvSpPr>
          <p:cNvPr id="3" name="Подзаголовок 2"/>
          <p:cNvSpPr txBox="1">
            <a:spLocks/>
          </p:cNvSpPr>
          <p:nvPr/>
        </p:nvSpPr>
        <p:spPr bwMode="auto">
          <a:xfrm>
            <a:off x="0" y="0"/>
            <a:ext cx="6400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itchFamily="2" charset="2"/>
              <a:buNone/>
              <a:tabLst/>
              <a:defRPr/>
            </a:pPr>
            <a:r>
              <a:rPr kumimoji="0" lang="ru-RU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Пояснительная записка</a:t>
            </a:r>
            <a:endParaRPr kumimoji="0" lang="ru-RU" sz="40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Comic Sans MS" pitchFamily="66" charset="0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-142908" y="2643182"/>
            <a:ext cx="8929718" cy="4530725"/>
          </a:xfrm>
        </p:spPr>
        <p:txBody>
          <a:bodyPr/>
          <a:lstStyle/>
          <a:p>
            <a:pPr algn="ctr" eaLnBrk="1" hangingPunct="1">
              <a:buNone/>
              <a:defRPr/>
            </a:pPr>
            <a:r>
              <a:rPr lang="ru-RU" sz="3600" b="1" dirty="0" smtClean="0">
                <a:solidFill>
                  <a:srgbClr val="C00000"/>
                </a:solidFill>
                <a:latin typeface="Comic Sans MS" pitchFamily="66" charset="0"/>
              </a:rPr>
              <a:t>        Цель на текущий период</a:t>
            </a:r>
            <a:r>
              <a:rPr lang="ru-RU" sz="3600" b="1" dirty="0" smtClean="0">
                <a:latin typeface="Comic Sans MS" pitchFamily="66" charset="0"/>
              </a:rPr>
              <a:t>:</a:t>
            </a:r>
          </a:p>
          <a:p>
            <a:pPr algn="ctr" eaLnBrk="1" hangingPunct="1">
              <a:buNone/>
              <a:defRPr/>
            </a:pPr>
            <a:r>
              <a:rPr lang="ru-RU" sz="3600" b="1" dirty="0" smtClean="0">
                <a:latin typeface="Comic Sans MS" pitchFamily="66" charset="0"/>
              </a:rPr>
              <a:t> </a:t>
            </a:r>
            <a:r>
              <a:rPr lang="ru-RU" sz="3600" b="1" dirty="0" smtClean="0">
                <a:solidFill>
                  <a:schemeClr val="accent2">
                    <a:lumMod val="50000"/>
                  </a:schemeClr>
                </a:solidFill>
                <a:latin typeface="Comic Sans MS" pitchFamily="66" charset="0"/>
              </a:rPr>
              <a:t>Освоение обучающегося программы 1 класса на доступном ему уровне.</a:t>
            </a:r>
          </a:p>
          <a:p>
            <a:pPr algn="ctr" eaLnBrk="1" hangingPunct="1">
              <a:buNone/>
              <a:defRPr/>
            </a:pPr>
            <a:r>
              <a:rPr lang="ru-RU" sz="3600" b="1" dirty="0" smtClean="0">
                <a:solidFill>
                  <a:schemeClr val="accent2">
                    <a:lumMod val="50000"/>
                  </a:schemeClr>
                </a:solidFill>
                <a:latin typeface="Comic Sans MS" pitchFamily="66" charset="0"/>
              </a:rPr>
              <a:t> Адаптация в школьном коллективе. </a:t>
            </a:r>
          </a:p>
        </p:txBody>
      </p:sp>
      <p:sp>
        <p:nvSpPr>
          <p:cNvPr id="3" name="Подзаголовок 2"/>
          <p:cNvSpPr txBox="1">
            <a:spLocks/>
          </p:cNvSpPr>
          <p:nvPr/>
        </p:nvSpPr>
        <p:spPr bwMode="auto">
          <a:xfrm>
            <a:off x="0" y="0"/>
            <a:ext cx="6400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itchFamily="2" charset="2"/>
              <a:buNone/>
              <a:tabLst/>
              <a:defRPr/>
            </a:pPr>
            <a:r>
              <a:rPr kumimoji="0" lang="ru-RU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Пояснительная записка</a:t>
            </a:r>
            <a:endParaRPr kumimoji="0" lang="ru-RU" sz="40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Comic Sans MS" pitchFamily="66" charset="0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2000240"/>
            <a:ext cx="8715436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>
              <a:buNone/>
              <a:defRPr/>
            </a:pPr>
            <a:r>
              <a:rPr lang="ru-RU" sz="2400" b="1" dirty="0" smtClean="0">
                <a:solidFill>
                  <a:srgbClr val="C00000"/>
                </a:solidFill>
                <a:latin typeface="Comic Sans MS" pitchFamily="66" charset="0"/>
              </a:rPr>
              <a:t>              Задачи на текущий период.</a:t>
            </a:r>
          </a:p>
          <a:p>
            <a:pPr eaLnBrk="1" hangingPunct="1">
              <a:buFontTx/>
              <a:buChar char="-"/>
              <a:defRPr/>
            </a:pPr>
            <a:r>
              <a:rPr lang="ru-RU" sz="2400" b="1" dirty="0" smtClean="0">
                <a:solidFill>
                  <a:schemeClr val="accent2">
                    <a:lumMod val="50000"/>
                  </a:schemeClr>
                </a:solidFill>
                <a:latin typeface="Comic Sans MS" pitchFamily="66" charset="0"/>
              </a:rPr>
              <a:t>формирование общей культуры, социальное, личностное и интеллектуальное развитие, развитие творческих способностей, сохранение и укрепление здоровья; 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ru-RU" sz="2400" b="1" dirty="0" smtClean="0">
                <a:solidFill>
                  <a:schemeClr val="accent2">
                    <a:lumMod val="50000"/>
                  </a:schemeClr>
                </a:solidFill>
                <a:latin typeface="Comic Sans MS" pitchFamily="66" charset="0"/>
              </a:rPr>
              <a:t>- обеспечение планируемых результатов по освоению слепыми обучающимися целевых установок, приобретению знаний, умений, навыков; </a:t>
            </a:r>
          </a:p>
        </p:txBody>
      </p:sp>
      <p:sp>
        <p:nvSpPr>
          <p:cNvPr id="5" name="Подзаголовок 2"/>
          <p:cNvSpPr txBox="1">
            <a:spLocks/>
          </p:cNvSpPr>
          <p:nvPr/>
        </p:nvSpPr>
        <p:spPr bwMode="auto">
          <a:xfrm>
            <a:off x="0" y="0"/>
            <a:ext cx="6400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itchFamily="2" charset="2"/>
              <a:buNone/>
              <a:tabLst/>
              <a:defRPr/>
            </a:pPr>
            <a:r>
              <a:rPr kumimoji="0" lang="ru-RU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Пояснительная записка</a:t>
            </a:r>
            <a:endParaRPr kumimoji="0" lang="ru-RU" sz="40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Comic Sans MS" pitchFamily="66" charset="0"/>
              <a:ea typeface="+mn-ea"/>
              <a:cs typeface="+mn-cs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0" y="5000636"/>
            <a:ext cx="8715404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>
                <a:solidFill>
                  <a:schemeClr val="accent2">
                    <a:lumMod val="50000"/>
                  </a:schemeClr>
                </a:solidFill>
                <a:latin typeface="Comic Sans MS" pitchFamily="66" charset="0"/>
              </a:rPr>
              <a:t>- развитие личности слепого обучающегося в её индивидуальности, самобытности, уникальности и неповторимости, его успешной социальной адаптации и интеграции;</a:t>
            </a:r>
            <a:endParaRPr lang="ru-RU" sz="2400" b="1" dirty="0">
              <a:solidFill>
                <a:schemeClr val="accent2">
                  <a:lumMod val="50000"/>
                </a:schemeClr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Прямоугольник 3"/>
          <p:cNvSpPr>
            <a:spLocks noChangeArrowheads="1"/>
          </p:cNvSpPr>
          <p:nvPr/>
        </p:nvSpPr>
        <p:spPr bwMode="auto">
          <a:xfrm>
            <a:off x="0" y="2456795"/>
            <a:ext cx="9144000" cy="4401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sz="2800" b="1" dirty="0" smtClean="0">
                <a:solidFill>
                  <a:schemeClr val="accent2">
                    <a:lumMod val="50000"/>
                  </a:schemeClr>
                </a:solidFill>
                <a:latin typeface="Comic Sans MS" pitchFamily="66" charset="0"/>
              </a:rPr>
              <a:t>-достижение </a:t>
            </a:r>
            <a:r>
              <a:rPr lang="ru-RU" sz="2800" b="1" dirty="0">
                <a:solidFill>
                  <a:schemeClr val="accent2">
                    <a:lumMod val="50000"/>
                  </a:schemeClr>
                </a:solidFill>
                <a:latin typeface="Comic Sans MS" pitchFamily="66" charset="0"/>
              </a:rPr>
              <a:t>планируемых результатов освоения </a:t>
            </a:r>
            <a:r>
              <a:rPr lang="ru-RU" sz="2800" b="1" dirty="0" smtClean="0">
                <a:solidFill>
                  <a:schemeClr val="accent2">
                    <a:lumMod val="50000"/>
                  </a:schemeClr>
                </a:solidFill>
                <a:latin typeface="Comic Sans MS" pitchFamily="66" charset="0"/>
              </a:rPr>
              <a:t>АОП </a:t>
            </a:r>
            <a:r>
              <a:rPr lang="ru-RU" sz="2800" b="1" dirty="0">
                <a:solidFill>
                  <a:schemeClr val="accent2">
                    <a:lumMod val="50000"/>
                  </a:schemeClr>
                </a:solidFill>
                <a:latin typeface="Comic Sans MS" pitchFamily="66" charset="0"/>
              </a:rPr>
              <a:t>НОО слепыми обучающимися; </a:t>
            </a:r>
            <a:endParaRPr lang="ru-RU" sz="2800" b="1" dirty="0" smtClean="0">
              <a:solidFill>
                <a:schemeClr val="accent2">
                  <a:lumMod val="50000"/>
                </a:schemeClr>
              </a:solidFill>
              <a:latin typeface="Comic Sans MS" pitchFamily="66" charset="0"/>
            </a:endParaRPr>
          </a:p>
          <a:p>
            <a:endParaRPr lang="ru-RU" sz="2800" b="1" dirty="0">
              <a:solidFill>
                <a:schemeClr val="accent2">
                  <a:lumMod val="50000"/>
                </a:schemeClr>
              </a:solidFill>
              <a:latin typeface="Comic Sans MS" pitchFamily="66" charset="0"/>
            </a:endParaRPr>
          </a:p>
          <a:p>
            <a:r>
              <a:rPr lang="ru-RU" sz="2800" b="1" dirty="0" smtClean="0">
                <a:solidFill>
                  <a:schemeClr val="accent2">
                    <a:lumMod val="50000"/>
                  </a:schemeClr>
                </a:solidFill>
                <a:latin typeface="Comic Sans MS" pitchFamily="66" charset="0"/>
              </a:rPr>
              <a:t>-осуществление </a:t>
            </a:r>
            <a:r>
              <a:rPr lang="ru-RU" sz="2800" b="1" dirty="0">
                <a:solidFill>
                  <a:schemeClr val="accent2">
                    <a:lumMod val="50000"/>
                  </a:schemeClr>
                </a:solidFill>
                <a:latin typeface="Comic Sans MS" pitchFamily="66" charset="0"/>
              </a:rPr>
              <a:t>коррекционной </a:t>
            </a:r>
            <a:r>
              <a:rPr lang="ru-RU" sz="2800" b="1" dirty="0" smtClean="0">
                <a:solidFill>
                  <a:schemeClr val="accent2">
                    <a:lumMod val="50000"/>
                  </a:schemeClr>
                </a:solidFill>
                <a:latin typeface="Comic Sans MS" pitchFamily="66" charset="0"/>
              </a:rPr>
              <a:t>работы;</a:t>
            </a:r>
          </a:p>
          <a:p>
            <a:endParaRPr lang="ru-RU" sz="2800" b="1" dirty="0" smtClean="0">
              <a:solidFill>
                <a:schemeClr val="accent2">
                  <a:lumMod val="50000"/>
                </a:schemeClr>
              </a:solidFill>
              <a:latin typeface="Comic Sans MS" pitchFamily="66" charset="0"/>
            </a:endParaRPr>
          </a:p>
          <a:p>
            <a:r>
              <a:rPr lang="ru-RU" sz="2800" b="1" dirty="0" smtClean="0">
                <a:solidFill>
                  <a:schemeClr val="accent2">
                    <a:lumMod val="50000"/>
                  </a:schemeClr>
                </a:solidFill>
                <a:latin typeface="Comic Sans MS" pitchFamily="66" charset="0"/>
              </a:rPr>
              <a:t>-выявление </a:t>
            </a:r>
            <a:r>
              <a:rPr lang="ru-RU" sz="2800" b="1" dirty="0">
                <a:solidFill>
                  <a:schemeClr val="accent2">
                    <a:lumMod val="50000"/>
                  </a:schemeClr>
                </a:solidFill>
                <a:latin typeface="Comic Sans MS" pitchFamily="66" charset="0"/>
              </a:rPr>
              <a:t>и развитие способностей слепых обучающихся, в том числе одарённых детей, через систему клубов, секций, студий и кружков, организацию общественно полезной деятельности; </a:t>
            </a:r>
          </a:p>
        </p:txBody>
      </p:sp>
      <p:sp>
        <p:nvSpPr>
          <p:cNvPr id="3" name="Подзаголовок 2"/>
          <p:cNvSpPr txBox="1">
            <a:spLocks/>
          </p:cNvSpPr>
          <p:nvPr/>
        </p:nvSpPr>
        <p:spPr bwMode="auto">
          <a:xfrm>
            <a:off x="0" y="0"/>
            <a:ext cx="6400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itchFamily="2" charset="2"/>
              <a:buNone/>
              <a:tabLst/>
              <a:defRPr/>
            </a:pPr>
            <a:r>
              <a:rPr kumimoji="0" lang="ru-RU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Пояснительная записка</a:t>
            </a:r>
            <a:endParaRPr kumimoji="0" lang="ru-RU" sz="40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Comic Sans MS" pitchFamily="66" charset="0"/>
              <a:ea typeface="+mn-ea"/>
              <a:cs typeface="+mn-cs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214546" y="2000240"/>
            <a:ext cx="449834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 smtClean="0">
                <a:solidFill>
                  <a:srgbClr val="C00000"/>
                </a:solidFill>
                <a:latin typeface="Comic Sans MS" pitchFamily="66" charset="0"/>
              </a:rPr>
              <a:t>Задачи на текущий период.</a:t>
            </a:r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14282" y="2571744"/>
            <a:ext cx="8929718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 smtClean="0">
                <a:solidFill>
                  <a:schemeClr val="accent2">
                    <a:lumMod val="50000"/>
                  </a:schemeClr>
                </a:solidFill>
                <a:latin typeface="Comic Sans MS" pitchFamily="66" charset="0"/>
              </a:rPr>
              <a:t>-организация интеллектуальных и творческих соревнований, научно-технического творчества, проектно-исследовательской и спортивно-оздоровительной деятельности; </a:t>
            </a:r>
          </a:p>
          <a:p>
            <a:endParaRPr lang="ru-RU" sz="2800" b="1" dirty="0" smtClean="0">
              <a:solidFill>
                <a:schemeClr val="accent2">
                  <a:lumMod val="50000"/>
                </a:schemeClr>
              </a:solidFill>
              <a:latin typeface="Comic Sans MS" pitchFamily="66" charset="0"/>
            </a:endParaRPr>
          </a:p>
          <a:p>
            <a:r>
              <a:rPr lang="ru-RU" sz="2800" b="1" dirty="0" smtClean="0">
                <a:solidFill>
                  <a:schemeClr val="accent2">
                    <a:lumMod val="50000"/>
                  </a:schemeClr>
                </a:solidFill>
                <a:latin typeface="Comic Sans MS" pitchFamily="66" charset="0"/>
              </a:rPr>
              <a:t>-участие слепых обучающихся, их родителей (законных представителей), педагогических работников и общественности в проектировании и развитии </a:t>
            </a:r>
            <a:r>
              <a:rPr lang="ru-RU" sz="2800" b="1" dirty="0" err="1" smtClean="0">
                <a:solidFill>
                  <a:schemeClr val="accent2">
                    <a:lumMod val="50000"/>
                  </a:schemeClr>
                </a:solidFill>
                <a:latin typeface="Comic Sans MS" pitchFamily="66" charset="0"/>
              </a:rPr>
              <a:t>внутришкольной</a:t>
            </a:r>
            <a:r>
              <a:rPr lang="ru-RU" sz="2800" b="1" dirty="0" smtClean="0">
                <a:solidFill>
                  <a:schemeClr val="accent2">
                    <a:lumMod val="50000"/>
                  </a:schemeClr>
                </a:solidFill>
                <a:latin typeface="Comic Sans MS" pitchFamily="66" charset="0"/>
              </a:rPr>
              <a:t> социальной среды; </a:t>
            </a:r>
          </a:p>
          <a:p>
            <a:endParaRPr lang="ru-RU" sz="2800" b="1" dirty="0">
              <a:solidFill>
                <a:schemeClr val="accent2">
                  <a:lumMod val="50000"/>
                </a:schemeClr>
              </a:solidFill>
              <a:latin typeface="Comic Sans MS" pitchFamily="66" charset="0"/>
            </a:endParaRPr>
          </a:p>
        </p:txBody>
      </p:sp>
      <p:sp>
        <p:nvSpPr>
          <p:cNvPr id="3" name="Подзаголовок 2"/>
          <p:cNvSpPr txBox="1">
            <a:spLocks/>
          </p:cNvSpPr>
          <p:nvPr/>
        </p:nvSpPr>
        <p:spPr bwMode="auto">
          <a:xfrm>
            <a:off x="0" y="0"/>
            <a:ext cx="6400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itchFamily="2" charset="2"/>
              <a:buNone/>
              <a:tabLst/>
              <a:defRPr/>
            </a:pPr>
            <a:r>
              <a:rPr kumimoji="0" lang="ru-RU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Пояснительная записка</a:t>
            </a:r>
            <a:endParaRPr kumimoji="0" lang="ru-RU" sz="40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Comic Sans MS" pitchFamily="66" charset="0"/>
              <a:ea typeface="+mn-ea"/>
              <a:cs typeface="+mn-cs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214546" y="2000240"/>
            <a:ext cx="449834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 smtClean="0">
                <a:solidFill>
                  <a:srgbClr val="C00000"/>
                </a:solidFill>
                <a:latin typeface="Comic Sans MS" pitchFamily="66" charset="0"/>
              </a:rPr>
              <a:t>Задачи на текущий период.</a:t>
            </a:r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Прямоугольник 1"/>
          <p:cNvSpPr>
            <a:spLocks noChangeArrowheads="1"/>
          </p:cNvSpPr>
          <p:nvPr/>
        </p:nvSpPr>
        <p:spPr bwMode="auto">
          <a:xfrm>
            <a:off x="0" y="2703016"/>
            <a:ext cx="9144000" cy="41549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sz="2400" b="1" dirty="0" smtClean="0">
                <a:solidFill>
                  <a:schemeClr val="accent2">
                    <a:lumMod val="50000"/>
                  </a:schemeClr>
                </a:solidFill>
                <a:latin typeface="Comic Sans MS" pitchFamily="66" charset="0"/>
              </a:rPr>
              <a:t>-использование </a:t>
            </a:r>
            <a:r>
              <a:rPr lang="ru-RU" sz="2400" b="1" dirty="0">
                <a:solidFill>
                  <a:schemeClr val="accent2">
                    <a:lumMod val="50000"/>
                  </a:schemeClr>
                </a:solidFill>
                <a:latin typeface="Comic Sans MS" pitchFamily="66" charset="0"/>
              </a:rPr>
              <a:t>в образовательном процессе современных образовательных </a:t>
            </a:r>
            <a:r>
              <a:rPr lang="ru-RU" sz="2400" b="1" dirty="0" smtClean="0">
                <a:solidFill>
                  <a:schemeClr val="accent2">
                    <a:lumMod val="50000"/>
                  </a:schemeClr>
                </a:solidFill>
                <a:latin typeface="Comic Sans MS" pitchFamily="66" charset="0"/>
              </a:rPr>
              <a:t>технологий;</a:t>
            </a:r>
          </a:p>
          <a:p>
            <a:endParaRPr lang="ru-RU" sz="2400" b="1" dirty="0">
              <a:solidFill>
                <a:schemeClr val="accent2">
                  <a:lumMod val="50000"/>
                </a:schemeClr>
              </a:solidFill>
              <a:latin typeface="Comic Sans MS" pitchFamily="66" charset="0"/>
            </a:endParaRPr>
          </a:p>
          <a:p>
            <a:r>
              <a:rPr lang="ru-RU" sz="2400" b="1" dirty="0" smtClean="0">
                <a:solidFill>
                  <a:schemeClr val="accent2">
                    <a:lumMod val="50000"/>
                  </a:schemeClr>
                </a:solidFill>
                <a:latin typeface="Comic Sans MS" pitchFamily="66" charset="0"/>
              </a:rPr>
              <a:t>-предоставление </a:t>
            </a:r>
            <a:r>
              <a:rPr lang="ru-RU" sz="2400" b="1" dirty="0">
                <a:solidFill>
                  <a:schemeClr val="accent2">
                    <a:lumMod val="50000"/>
                  </a:schemeClr>
                </a:solidFill>
                <a:latin typeface="Comic Sans MS" pitchFamily="66" charset="0"/>
              </a:rPr>
              <a:t>слепым обучающимся возможности накопления опыта самостоятельности и активности в реализации освоенных умений и навыков в урочной и внеурочной деятельности; </a:t>
            </a:r>
            <a:endParaRPr lang="ru-RU" sz="2400" b="1" dirty="0" smtClean="0">
              <a:solidFill>
                <a:schemeClr val="accent2">
                  <a:lumMod val="50000"/>
                </a:schemeClr>
              </a:solidFill>
              <a:latin typeface="Comic Sans MS" pitchFamily="66" charset="0"/>
            </a:endParaRPr>
          </a:p>
          <a:p>
            <a:endParaRPr lang="ru-RU" sz="2400" b="1" dirty="0">
              <a:solidFill>
                <a:schemeClr val="accent2">
                  <a:lumMod val="50000"/>
                </a:schemeClr>
              </a:solidFill>
              <a:latin typeface="Comic Sans MS" pitchFamily="66" charset="0"/>
            </a:endParaRPr>
          </a:p>
          <a:p>
            <a:r>
              <a:rPr lang="ru-RU" sz="2400" b="1" dirty="0" smtClean="0">
                <a:solidFill>
                  <a:schemeClr val="accent2">
                    <a:lumMod val="50000"/>
                  </a:schemeClr>
                </a:solidFill>
                <a:latin typeface="Comic Sans MS" pitchFamily="66" charset="0"/>
              </a:rPr>
              <a:t>-включение </a:t>
            </a:r>
            <a:r>
              <a:rPr lang="ru-RU" sz="2400" b="1" dirty="0">
                <a:solidFill>
                  <a:schemeClr val="accent2">
                    <a:lumMod val="50000"/>
                  </a:schemeClr>
                </a:solidFill>
                <a:latin typeface="Comic Sans MS" pitchFamily="66" charset="0"/>
              </a:rPr>
              <a:t>слепых обучающихся в процессы познания и преобразования внешкольной социальной среды (населённого пункта, района, города). </a:t>
            </a:r>
          </a:p>
        </p:txBody>
      </p:sp>
      <p:sp>
        <p:nvSpPr>
          <p:cNvPr id="3" name="Подзаголовок 2"/>
          <p:cNvSpPr txBox="1">
            <a:spLocks/>
          </p:cNvSpPr>
          <p:nvPr/>
        </p:nvSpPr>
        <p:spPr bwMode="auto">
          <a:xfrm>
            <a:off x="0" y="0"/>
            <a:ext cx="6400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itchFamily="2" charset="2"/>
              <a:buNone/>
              <a:tabLst/>
              <a:defRPr/>
            </a:pPr>
            <a:r>
              <a:rPr kumimoji="0" lang="ru-RU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Пояснительная записка</a:t>
            </a:r>
            <a:endParaRPr kumimoji="0" lang="ru-RU" sz="40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Comic Sans MS" pitchFamily="66" charset="0"/>
              <a:ea typeface="+mn-ea"/>
              <a:cs typeface="+mn-cs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214546" y="2000240"/>
            <a:ext cx="449834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 smtClean="0">
                <a:solidFill>
                  <a:srgbClr val="C00000"/>
                </a:solidFill>
                <a:latin typeface="Comic Sans MS" pitchFamily="66" charset="0"/>
              </a:rPr>
              <a:t>Задачи на текущий период.</a:t>
            </a:r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extBox 1"/>
          <p:cNvSpPr txBox="1">
            <a:spLocks noChangeArrowheads="1"/>
          </p:cNvSpPr>
          <p:nvPr/>
        </p:nvSpPr>
        <p:spPr bwMode="auto">
          <a:xfrm>
            <a:off x="0" y="1928802"/>
            <a:ext cx="9144000" cy="4401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ru-RU" sz="2800" b="1" u="sng" dirty="0" smtClean="0">
                <a:solidFill>
                  <a:schemeClr val="accent2">
                    <a:lumMod val="75000"/>
                  </a:schemeClr>
                </a:solidFill>
                <a:latin typeface="Comic Sans MS" pitchFamily="66" charset="0"/>
              </a:rPr>
              <a:t>Кадровое </a:t>
            </a:r>
            <a:r>
              <a:rPr lang="ru-RU" sz="2800" b="1" u="sng" dirty="0">
                <a:solidFill>
                  <a:schemeClr val="accent2">
                    <a:lumMod val="75000"/>
                  </a:schemeClr>
                </a:solidFill>
                <a:latin typeface="Comic Sans MS" pitchFamily="66" charset="0"/>
              </a:rPr>
              <a:t>обеспечение</a:t>
            </a:r>
          </a:p>
          <a:p>
            <a:pPr algn="ctr"/>
            <a:r>
              <a:rPr lang="ru-RU" sz="2800" b="1" dirty="0">
                <a:solidFill>
                  <a:schemeClr val="accent2">
                    <a:lumMod val="50000"/>
                  </a:schemeClr>
                </a:solidFill>
                <a:latin typeface="Comic Sans MS" pitchFamily="66" charset="0"/>
              </a:rPr>
              <a:t>Учитель, прошедший курсовую подготовку.</a:t>
            </a:r>
          </a:p>
          <a:p>
            <a:pPr algn="ctr"/>
            <a:endParaRPr lang="ru-RU" sz="2800" b="1" u="sng" dirty="0" smtClean="0">
              <a:latin typeface="Comic Sans MS" pitchFamily="66" charset="0"/>
            </a:endParaRPr>
          </a:p>
          <a:p>
            <a:pPr algn="ctr"/>
            <a:r>
              <a:rPr lang="ru-RU" sz="2800" b="1" u="sng" dirty="0" smtClean="0">
                <a:solidFill>
                  <a:schemeClr val="accent2">
                    <a:lumMod val="75000"/>
                  </a:schemeClr>
                </a:solidFill>
                <a:latin typeface="Comic Sans MS" pitchFamily="66" charset="0"/>
              </a:rPr>
              <a:t>Психолого-педагогическое </a:t>
            </a:r>
            <a:r>
              <a:rPr lang="ru-RU" sz="2800" b="1" u="sng" dirty="0">
                <a:solidFill>
                  <a:schemeClr val="accent2">
                    <a:lumMod val="75000"/>
                  </a:schemeClr>
                </a:solidFill>
                <a:latin typeface="Comic Sans MS" pitchFamily="66" charset="0"/>
              </a:rPr>
              <a:t>обеспечение</a:t>
            </a:r>
          </a:p>
          <a:p>
            <a:pPr algn="ctr"/>
            <a:r>
              <a:rPr lang="ru-RU" sz="2800" b="1" dirty="0">
                <a:solidFill>
                  <a:schemeClr val="accent2">
                    <a:lumMod val="50000"/>
                  </a:schemeClr>
                </a:solidFill>
                <a:latin typeface="Comic Sans MS" pitchFamily="66" charset="0"/>
              </a:rPr>
              <a:t>(программы специалистов</a:t>
            </a:r>
            <a:r>
              <a:rPr lang="ru-RU" sz="2800" b="1" dirty="0" smtClean="0">
                <a:solidFill>
                  <a:schemeClr val="accent2">
                    <a:lumMod val="50000"/>
                  </a:schemeClr>
                </a:solidFill>
                <a:latin typeface="Comic Sans MS" pitchFamily="66" charset="0"/>
              </a:rPr>
              <a:t>)</a:t>
            </a:r>
          </a:p>
          <a:p>
            <a:pPr algn="ctr"/>
            <a:endParaRPr lang="ru-RU" sz="2800" b="1" dirty="0">
              <a:solidFill>
                <a:schemeClr val="accent2">
                  <a:lumMod val="50000"/>
                </a:schemeClr>
              </a:solidFill>
              <a:latin typeface="Comic Sans MS" pitchFamily="66" charset="0"/>
            </a:endParaRPr>
          </a:p>
          <a:p>
            <a:pPr algn="ctr"/>
            <a:r>
              <a:rPr lang="ru-RU" sz="2800" b="1" u="sng" dirty="0" err="1">
                <a:solidFill>
                  <a:schemeClr val="accent2">
                    <a:lumMod val="75000"/>
                  </a:schemeClr>
                </a:solidFill>
                <a:latin typeface="Comic Sans MS" pitchFamily="66" charset="0"/>
              </a:rPr>
              <a:t>Програмно-методическое</a:t>
            </a:r>
            <a:r>
              <a:rPr lang="ru-RU" sz="2800" b="1" u="sng" dirty="0">
                <a:solidFill>
                  <a:schemeClr val="accent2">
                    <a:lumMod val="75000"/>
                  </a:schemeClr>
                </a:solidFill>
                <a:latin typeface="Comic Sans MS" pitchFamily="66" charset="0"/>
              </a:rPr>
              <a:t>  обеспечение</a:t>
            </a:r>
          </a:p>
          <a:p>
            <a:pPr algn="ctr"/>
            <a:r>
              <a:rPr lang="ru-RU" sz="2800" b="1" dirty="0">
                <a:solidFill>
                  <a:schemeClr val="accent2">
                    <a:lumMod val="50000"/>
                  </a:schemeClr>
                </a:solidFill>
                <a:latin typeface="Comic Sans MS" pitchFamily="66" charset="0"/>
              </a:rPr>
              <a:t>Учебники соответствуют  содержанию основной общеобразовательной </a:t>
            </a:r>
            <a:r>
              <a:rPr lang="ru-RU" sz="2800" b="1" dirty="0" smtClean="0">
                <a:solidFill>
                  <a:schemeClr val="accent2">
                    <a:lumMod val="50000"/>
                  </a:schemeClr>
                </a:solidFill>
                <a:latin typeface="Comic Sans MS" pitchFamily="66" charset="0"/>
              </a:rPr>
              <a:t>школы, </a:t>
            </a:r>
            <a:r>
              <a:rPr lang="ru-RU" sz="2800" b="1" dirty="0">
                <a:solidFill>
                  <a:schemeClr val="accent2">
                    <a:lumMod val="50000"/>
                  </a:schemeClr>
                </a:solidFill>
                <a:latin typeface="Comic Sans MS" pitchFamily="66" charset="0"/>
              </a:rPr>
              <a:t>но  изданы по шрифту </a:t>
            </a:r>
            <a:r>
              <a:rPr lang="ru-RU" sz="2800" b="1" dirty="0" smtClean="0">
                <a:solidFill>
                  <a:schemeClr val="accent2">
                    <a:lumMod val="50000"/>
                  </a:schemeClr>
                </a:solidFill>
                <a:latin typeface="Comic Sans MS" pitchFamily="66" charset="0"/>
              </a:rPr>
              <a:t>Брайля</a:t>
            </a:r>
            <a:endParaRPr lang="ru-RU" sz="2800" b="1" dirty="0">
              <a:solidFill>
                <a:schemeClr val="accent2">
                  <a:lumMod val="50000"/>
                </a:schemeClr>
              </a:solidFill>
              <a:latin typeface="Comic Sans MS" pitchFamily="66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0" y="0"/>
            <a:ext cx="6625532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000" b="1" dirty="0" smtClean="0">
                <a:solidFill>
                  <a:srgbClr val="C00000"/>
                </a:solidFill>
                <a:latin typeface="Comic Sans MS" pitchFamily="66" charset="0"/>
              </a:rPr>
              <a:t>Условия реализации программы.</a:t>
            </a:r>
            <a:endParaRPr lang="ru-RU" sz="3000" b="1" dirty="0">
              <a:solidFill>
                <a:srgbClr val="C00000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1928802"/>
            <a:ext cx="9429784" cy="57554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u="sng" dirty="0" smtClean="0">
                <a:solidFill>
                  <a:schemeClr val="accent2">
                    <a:lumMod val="75000"/>
                  </a:schemeClr>
                </a:solidFill>
                <a:latin typeface="Comic Sans MS" pitchFamily="66" charset="0"/>
              </a:rPr>
              <a:t>Материально-техническое обеспечение</a:t>
            </a:r>
            <a:r>
              <a:rPr lang="ru-RU" sz="2400" b="1" dirty="0" smtClean="0">
                <a:solidFill>
                  <a:schemeClr val="accent2">
                    <a:lumMod val="75000"/>
                  </a:schemeClr>
                </a:solidFill>
                <a:latin typeface="Comic Sans MS" pitchFamily="66" charset="0"/>
              </a:rPr>
              <a:t> </a:t>
            </a:r>
          </a:p>
          <a:p>
            <a:r>
              <a:rPr lang="ru-RU" sz="2400" b="1" dirty="0" smtClean="0">
                <a:solidFill>
                  <a:schemeClr val="accent2">
                    <a:lumMod val="50000"/>
                  </a:schemeClr>
                </a:solidFill>
                <a:latin typeface="Comic Sans MS" pitchFamily="66" charset="0"/>
              </a:rPr>
              <a:t>Материально-техническое обеспечение АООП НОО для слепых обучающихся   должно отвечать особым образовательным потребностям данной категории обучающихся, что обусловливает необходимость предъявления специфических требований к:</a:t>
            </a:r>
            <a:r>
              <a:rPr lang="ru-RU" sz="2400" b="1" dirty="0" smtClean="0">
                <a:latin typeface="Comic Sans MS" pitchFamily="66" charset="0"/>
              </a:rPr>
              <a:t> </a:t>
            </a:r>
          </a:p>
          <a:p>
            <a:r>
              <a:rPr lang="ru-RU" sz="2400" b="1" dirty="0" smtClean="0">
                <a:solidFill>
                  <a:srgbClr val="008000"/>
                </a:solidFill>
                <a:latin typeface="Comic Sans MS" pitchFamily="66" charset="0"/>
              </a:rPr>
              <a:t>-организации процесса обучения; </a:t>
            </a:r>
          </a:p>
          <a:p>
            <a:r>
              <a:rPr lang="ru-RU" sz="2400" b="1" dirty="0" smtClean="0">
                <a:solidFill>
                  <a:srgbClr val="008000"/>
                </a:solidFill>
                <a:latin typeface="Comic Sans MS" pitchFamily="66" charset="0"/>
              </a:rPr>
              <a:t>-организации пространства; </a:t>
            </a:r>
          </a:p>
          <a:p>
            <a:r>
              <a:rPr lang="ru-RU" sz="2400" b="1" dirty="0" smtClean="0">
                <a:solidFill>
                  <a:srgbClr val="008000"/>
                </a:solidFill>
                <a:latin typeface="Comic Sans MS" pitchFamily="66" charset="0"/>
              </a:rPr>
              <a:t>-организации временного режима обучения; </a:t>
            </a:r>
          </a:p>
          <a:p>
            <a:r>
              <a:rPr lang="ru-RU" sz="2400" b="1" dirty="0" smtClean="0">
                <a:solidFill>
                  <a:srgbClr val="008000"/>
                </a:solidFill>
                <a:latin typeface="Comic Sans MS" pitchFamily="66" charset="0"/>
              </a:rPr>
              <a:t>-организации рабочего места обучающегося;</a:t>
            </a:r>
          </a:p>
          <a:p>
            <a:pPr>
              <a:buFontTx/>
              <a:buChar char="-"/>
            </a:pPr>
            <a:r>
              <a:rPr lang="ru-RU" sz="2400" b="1" dirty="0" smtClean="0">
                <a:solidFill>
                  <a:srgbClr val="008000"/>
                </a:solidFill>
                <a:latin typeface="Comic Sans MS" pitchFamily="66" charset="0"/>
              </a:rPr>
              <a:t>техническим средствам обучения; </a:t>
            </a:r>
          </a:p>
          <a:p>
            <a:pPr>
              <a:buFontTx/>
              <a:buChar char="-"/>
            </a:pPr>
            <a:r>
              <a:rPr lang="ru-RU" sz="2400" b="1" dirty="0" smtClean="0">
                <a:solidFill>
                  <a:srgbClr val="008000"/>
                </a:solidFill>
                <a:latin typeface="Comic Sans MS" pitchFamily="66" charset="0"/>
              </a:rPr>
              <a:t>учебникам, учебным принадлежностям, дидактическим   материалам и  средствам наглядности;</a:t>
            </a:r>
          </a:p>
          <a:p>
            <a:pPr algn="ctr"/>
            <a:endParaRPr lang="ru-RU" sz="2800" b="1" dirty="0" smtClean="0">
              <a:latin typeface="Comic Sans MS" pitchFamily="66" charset="0"/>
            </a:endParaRPr>
          </a:p>
          <a:p>
            <a:pPr algn="ctr"/>
            <a:r>
              <a:rPr lang="ru-RU" sz="2800" b="1" dirty="0" smtClean="0">
                <a:latin typeface="Comic Sans MS" pitchFamily="66" charset="0"/>
              </a:rPr>
              <a:t>  </a:t>
            </a:r>
            <a:endParaRPr lang="ru-RU" sz="2800" b="1" dirty="0">
              <a:latin typeface="Comic Sans MS" pitchFamily="66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0" y="0"/>
            <a:ext cx="6625532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000" b="1" dirty="0" smtClean="0">
                <a:solidFill>
                  <a:srgbClr val="C00000"/>
                </a:solidFill>
                <a:latin typeface="Comic Sans MS" pitchFamily="66" charset="0"/>
              </a:rPr>
              <a:t>Условия реализации программы.</a:t>
            </a:r>
            <a:endParaRPr lang="ru-RU" sz="3000" b="1" dirty="0">
              <a:solidFill>
                <a:srgbClr val="C00000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2071678"/>
            <a:ext cx="914400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u="sng" dirty="0" smtClean="0">
                <a:solidFill>
                  <a:schemeClr val="accent2">
                    <a:lumMod val="75000"/>
                  </a:schemeClr>
                </a:solidFill>
                <a:latin typeface="Comic Sans MS" pitchFamily="66" charset="0"/>
              </a:rPr>
              <a:t>Информационное обеспечение</a:t>
            </a:r>
          </a:p>
          <a:p>
            <a:r>
              <a:rPr lang="ru-RU" sz="2400" b="1" dirty="0" smtClean="0">
                <a:solidFill>
                  <a:schemeClr val="accent2">
                    <a:lumMod val="50000"/>
                  </a:schemeClr>
                </a:solidFill>
                <a:latin typeface="Comic Sans MS" pitchFamily="66" charset="0"/>
              </a:rPr>
              <a:t>- аудиокниги;</a:t>
            </a:r>
          </a:p>
          <a:p>
            <a:r>
              <a:rPr lang="ru-RU" sz="2400" dirty="0" smtClean="0"/>
              <a:t> - </a:t>
            </a:r>
            <a:r>
              <a:rPr lang="ru-RU" sz="2400" b="1" dirty="0" smtClean="0">
                <a:solidFill>
                  <a:schemeClr val="accent2">
                    <a:lumMod val="50000"/>
                  </a:schemeClr>
                </a:solidFill>
                <a:latin typeface="Comic Sans MS" pitchFamily="66" charset="0"/>
              </a:rPr>
              <a:t>информационные носители: озвученные книги на   кассетах, </a:t>
            </a:r>
            <a:r>
              <a:rPr lang="ru-RU" sz="2400" b="1" dirty="0" err="1" smtClean="0">
                <a:solidFill>
                  <a:schemeClr val="accent2">
                    <a:lumMod val="50000"/>
                  </a:schemeClr>
                </a:solidFill>
                <a:latin typeface="Comic Sans MS" pitchFamily="66" charset="0"/>
              </a:rPr>
              <a:t>Брайлевские</a:t>
            </a:r>
            <a:r>
              <a:rPr lang="ru-RU" sz="2400" b="1" dirty="0" smtClean="0">
                <a:solidFill>
                  <a:schemeClr val="accent2">
                    <a:lumMod val="50000"/>
                  </a:schemeClr>
                </a:solidFill>
                <a:latin typeface="Comic Sans MS" pitchFamily="66" charset="0"/>
              </a:rPr>
              <a:t> книги и журналы;</a:t>
            </a:r>
          </a:p>
          <a:p>
            <a:r>
              <a:rPr lang="ru-RU" sz="2400" b="1" dirty="0" smtClean="0">
                <a:solidFill>
                  <a:schemeClr val="accent2">
                    <a:lumMod val="50000"/>
                  </a:schemeClr>
                </a:solidFill>
                <a:latin typeface="Comic Sans MS" pitchFamily="66" charset="0"/>
              </a:rPr>
              <a:t>- интернет ресурсы для слепых.</a:t>
            </a:r>
          </a:p>
          <a:p>
            <a:endParaRPr lang="ru-RU" sz="2400" b="1" dirty="0" smtClean="0">
              <a:latin typeface="Comic Sans MS" pitchFamily="66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0" y="0"/>
            <a:ext cx="6625532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000" b="1" dirty="0" smtClean="0">
                <a:solidFill>
                  <a:srgbClr val="C00000"/>
                </a:solidFill>
                <a:latin typeface="Comic Sans MS" pitchFamily="66" charset="0"/>
              </a:rPr>
              <a:t>Условия реализации программы.</a:t>
            </a:r>
            <a:endParaRPr lang="ru-RU" sz="3000" b="1" dirty="0">
              <a:solidFill>
                <a:srgbClr val="C00000"/>
              </a:solidFill>
              <a:latin typeface="Comic Sans MS" pitchFamily="66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57158" y="4357694"/>
            <a:ext cx="8786842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u="sng" dirty="0" smtClean="0">
                <a:solidFill>
                  <a:schemeClr val="accent2">
                    <a:lumMod val="75000"/>
                  </a:schemeClr>
                </a:solidFill>
                <a:latin typeface="Comic Sans MS" pitchFamily="66" charset="0"/>
              </a:rPr>
              <a:t>Программное обеспечение на основе речевых технологий:</a:t>
            </a:r>
          </a:p>
          <a:p>
            <a:r>
              <a:rPr lang="ru-RU" sz="2400" b="1" dirty="0" smtClean="0">
                <a:solidFill>
                  <a:schemeClr val="accent2">
                    <a:lumMod val="50000"/>
                  </a:schemeClr>
                </a:solidFill>
                <a:latin typeface="Comic Sans MS" pitchFamily="66" charset="0"/>
              </a:rPr>
              <a:t>-программы синтеза речи;</a:t>
            </a:r>
          </a:p>
          <a:p>
            <a:r>
              <a:rPr lang="ru-RU" sz="2400" b="1" dirty="0" smtClean="0">
                <a:solidFill>
                  <a:schemeClr val="accent2">
                    <a:lumMod val="50000"/>
                  </a:schemeClr>
                </a:solidFill>
                <a:latin typeface="Comic Sans MS" pitchFamily="66" charset="0"/>
              </a:rPr>
              <a:t>-программы распознавания голоса и программы  распознавания речи; </a:t>
            </a:r>
          </a:p>
          <a:p>
            <a:r>
              <a:rPr lang="ru-RU" sz="2400" b="1" dirty="0" smtClean="0">
                <a:solidFill>
                  <a:schemeClr val="accent2">
                    <a:lumMod val="50000"/>
                  </a:schemeClr>
                </a:solidFill>
                <a:latin typeface="Comic Sans MS" pitchFamily="66" charset="0"/>
              </a:rPr>
              <a:t>-управление компьютером и внешними устройствами; </a:t>
            </a:r>
            <a:endParaRPr lang="ru-RU" sz="2400" b="1" dirty="0">
              <a:solidFill>
                <a:schemeClr val="accent2">
                  <a:lumMod val="50000"/>
                </a:schemeClr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476250"/>
            <a:ext cx="7772400" cy="3124200"/>
          </a:xfrm>
        </p:spPr>
        <p:txBody>
          <a:bodyPr/>
          <a:lstStyle/>
          <a:p>
            <a:pPr eaLnBrk="1" hangingPunct="1">
              <a:defRPr/>
            </a:pP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 smtClean="0"/>
              <a:t>                                                                         </a:t>
            </a:r>
            <a:r>
              <a:rPr lang="ru-RU" sz="1600" dirty="0" smtClean="0"/>
              <a:t>«Утверждаю»</a:t>
            </a:r>
            <a:br>
              <a:rPr lang="ru-RU" sz="1600" dirty="0" smtClean="0"/>
            </a:br>
            <a:r>
              <a:rPr lang="ru-RU" sz="1600" dirty="0" smtClean="0"/>
              <a:t>                                                                                             Директор МБОУ                    					Д СОШ № 3</a:t>
            </a:r>
            <a:br>
              <a:rPr lang="ru-RU" sz="1600" dirty="0" smtClean="0"/>
            </a:br>
            <a:r>
              <a:rPr lang="ru-RU" sz="1600" dirty="0" smtClean="0"/>
              <a:t>                                                                                            __________Д. В. Ромашков</a:t>
            </a:r>
            <a:br>
              <a:rPr lang="ru-RU" sz="1600" dirty="0" smtClean="0"/>
            </a:br>
            <a:r>
              <a:rPr lang="ru-RU" sz="1600" dirty="0" smtClean="0"/>
              <a:t> </a:t>
            </a: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800" dirty="0" smtClean="0"/>
              <a:t>Адаптированная образовательная  программа </a:t>
            </a:r>
            <a:br>
              <a:rPr lang="ru-RU" sz="2800" dirty="0" smtClean="0"/>
            </a:br>
            <a:r>
              <a:rPr lang="ru-RU" sz="2800" dirty="0" smtClean="0"/>
              <a:t>для обучающегося с ОВЗ </a:t>
            </a:r>
            <a:br>
              <a:rPr lang="ru-RU" sz="2800" dirty="0" smtClean="0"/>
            </a:br>
            <a:r>
              <a:rPr lang="ru-RU" sz="2800" dirty="0" smtClean="0"/>
              <a:t>1 класса</a:t>
            </a:r>
            <a:br>
              <a:rPr lang="ru-RU" sz="2800" dirty="0" smtClean="0"/>
            </a:br>
            <a:r>
              <a:rPr lang="ru-RU" sz="2800" dirty="0" smtClean="0"/>
              <a:t>МБОУ  ДСОШ № 3</a:t>
            </a:r>
            <a:br>
              <a:rPr lang="ru-RU" sz="2800" dirty="0" smtClean="0"/>
            </a:br>
            <a:r>
              <a:rPr lang="ru-RU" sz="2800" dirty="0" smtClean="0"/>
              <a:t> Чистова Кирилла</a:t>
            </a:r>
            <a:br>
              <a:rPr lang="ru-RU" sz="2800" dirty="0" smtClean="0"/>
            </a:b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000" dirty="0" smtClean="0"/>
              <a:t>На 2015/2016 год</a:t>
            </a:r>
            <a:br>
              <a:rPr lang="ru-RU" sz="2000" dirty="0" smtClean="0"/>
            </a:br>
            <a:r>
              <a:rPr lang="ru-RU" sz="2000" dirty="0" smtClean="0"/>
              <a:t> Согласована  с родителями</a:t>
            </a:r>
            <a:br>
              <a:rPr lang="ru-RU" sz="2000" dirty="0" smtClean="0"/>
            </a:br>
            <a:r>
              <a:rPr lang="ru-RU" sz="2000" dirty="0" smtClean="0"/>
              <a:t> ___________О. В. Чистова, Е. Б. Чистов</a:t>
            </a:r>
            <a:br>
              <a:rPr lang="ru-RU" sz="2000" dirty="0" smtClean="0"/>
            </a:br>
            <a:r>
              <a:rPr lang="ru-RU" sz="2000" dirty="0" smtClean="0"/>
              <a:t>      «_____»________»2015 г</a:t>
            </a:r>
          </a:p>
        </p:txBody>
      </p:sp>
      <p:pic>
        <p:nvPicPr>
          <p:cNvPr id="3" name="Рисунок 2" descr="Рисунок1.jpg"/>
          <p:cNvPicPr>
            <a:picLocks noChangeAspect="1"/>
          </p:cNvPicPr>
          <p:nvPr/>
        </p:nvPicPr>
        <p:blipFill>
          <a:blip r:embed="rId2"/>
          <a:srcRect l="1562" t="4166" r="2343"/>
          <a:stretch>
            <a:fillRect/>
          </a:stretch>
        </p:blipFill>
        <p:spPr>
          <a:xfrm>
            <a:off x="0" y="0"/>
            <a:ext cx="9168880" cy="6858000"/>
          </a:xfrm>
          <a:prstGeom prst="rect">
            <a:avLst/>
          </a:prstGeom>
          <a:ln w="76200">
            <a:solidFill>
              <a:srgbClr val="FFCC99"/>
            </a:solidFill>
          </a:ln>
        </p:spPr>
      </p:pic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-357222" y="-571528"/>
            <a:ext cx="9501222" cy="312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 algn="r">
              <a:defRPr/>
            </a:pPr>
            <a:r>
              <a:rPr kumimoji="0" lang="ru-RU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ru-RU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ru-RU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ru-RU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ru-RU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ru-RU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ru-RU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ru-RU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ru-RU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ru-RU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ru-RU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ru-RU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ru-RU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ru-RU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ru-RU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ru-RU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ru-RU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 pitchFamily="66" charset="0"/>
                <a:ea typeface="+mj-ea"/>
                <a:cs typeface="+mj-cs"/>
              </a:rPr>
              <a:t> </a:t>
            </a:r>
            <a:r>
              <a:rPr lang="ru-RU" sz="2000" b="1" dirty="0" smtClean="0">
                <a:solidFill>
                  <a:schemeClr val="accent2">
                    <a:lumMod val="50000"/>
                  </a:schemeClr>
                </a:solidFill>
                <a:latin typeface="Comic Sans MS" pitchFamily="66" charset="0"/>
              </a:rPr>
              <a:t>«Утверждаю»</a:t>
            </a:r>
            <a:br>
              <a:rPr lang="ru-RU" sz="2000" b="1" dirty="0" smtClean="0">
                <a:solidFill>
                  <a:schemeClr val="accent2">
                    <a:lumMod val="50000"/>
                  </a:schemeClr>
                </a:solidFill>
                <a:latin typeface="Comic Sans MS" pitchFamily="66" charset="0"/>
              </a:rPr>
            </a:br>
            <a:r>
              <a:rPr kumimoji="0" lang="ru-RU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uLnTx/>
                <a:uFillTx/>
                <a:latin typeface="Comic Sans MS" pitchFamily="66" charset="0"/>
                <a:ea typeface="+mj-ea"/>
                <a:cs typeface="+mj-cs"/>
              </a:rPr>
              <a:t>Директор МБОУ </a:t>
            </a:r>
          </a:p>
          <a:p>
            <a:pPr lvl="0" algn="ctr">
              <a:defRPr/>
            </a:pPr>
            <a:r>
              <a:rPr kumimoji="0" lang="ru-RU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uLnTx/>
                <a:uFillTx/>
                <a:latin typeface="Comic Sans MS" pitchFamily="66" charset="0"/>
                <a:ea typeface="+mj-ea"/>
                <a:cs typeface="+mj-cs"/>
              </a:rPr>
              <a:t>                                                                       ДСОШ № 3</a:t>
            </a:r>
            <a:br>
              <a:rPr kumimoji="0" lang="ru-RU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uLnTx/>
                <a:uFillTx/>
                <a:latin typeface="Comic Sans MS" pitchFamily="66" charset="0"/>
                <a:ea typeface="+mj-ea"/>
                <a:cs typeface="+mj-cs"/>
              </a:rPr>
            </a:br>
            <a:r>
              <a:rPr kumimoji="0" lang="ru-RU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uLnTx/>
                <a:uFillTx/>
                <a:latin typeface="Comic Sans MS" pitchFamily="66" charset="0"/>
                <a:ea typeface="+mj-ea"/>
                <a:cs typeface="+mj-cs"/>
              </a:rPr>
              <a:t>                                                   </a:t>
            </a:r>
            <a:r>
              <a:rPr lang="ru-RU" sz="2000" b="1" dirty="0" smtClean="0">
                <a:solidFill>
                  <a:schemeClr val="accent2">
                    <a:lumMod val="50000"/>
                  </a:schemeClr>
                </a:solidFill>
                <a:latin typeface="Comic Sans MS" pitchFamily="66" charset="0"/>
              </a:rPr>
              <a:t>__________Д. В. Ромашков</a:t>
            </a:r>
            <a:r>
              <a:rPr lang="ru-RU" sz="2000" b="1" dirty="0" smtClean="0">
                <a:latin typeface="Comic Sans MS" pitchFamily="66" charset="0"/>
              </a:rPr>
              <a:t/>
            </a:r>
            <a:br>
              <a:rPr lang="ru-RU" sz="2000" b="1" dirty="0" smtClean="0">
                <a:latin typeface="Comic Sans MS" pitchFamily="66" charset="0"/>
              </a:rPr>
            </a:br>
            <a:r>
              <a:rPr kumimoji="0" lang="ru-RU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 pitchFamily="66" charset="0"/>
                <a:ea typeface="+mj-ea"/>
                <a:cs typeface="+mj-cs"/>
              </a:rPr>
              <a:t> </a:t>
            </a:r>
            <a:r>
              <a:rPr kumimoji="0" lang="ru-RU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ru-RU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ru-RU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uLnTx/>
                <a:uFillTx/>
                <a:latin typeface="Comic Sans MS" pitchFamily="66" charset="0"/>
                <a:ea typeface="+mj-ea"/>
                <a:cs typeface="+mj-cs"/>
              </a:rPr>
              <a:t>Адаптированная образовательная  программа </a:t>
            </a:r>
            <a:br>
              <a:rPr kumimoji="0" lang="ru-RU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uLnTx/>
                <a:uFillTx/>
                <a:latin typeface="Comic Sans MS" pitchFamily="66" charset="0"/>
                <a:ea typeface="+mj-ea"/>
                <a:cs typeface="+mj-cs"/>
              </a:rPr>
            </a:br>
            <a:r>
              <a:rPr kumimoji="0" lang="ru-RU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uLnTx/>
                <a:uFillTx/>
                <a:latin typeface="Comic Sans MS" pitchFamily="66" charset="0"/>
                <a:ea typeface="+mj-ea"/>
                <a:cs typeface="+mj-cs"/>
              </a:rPr>
              <a:t>для обучающегося с ОВЗ </a:t>
            </a:r>
            <a:br>
              <a:rPr kumimoji="0" lang="ru-RU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uLnTx/>
                <a:uFillTx/>
                <a:latin typeface="Comic Sans MS" pitchFamily="66" charset="0"/>
                <a:ea typeface="+mj-ea"/>
                <a:cs typeface="+mj-cs"/>
              </a:rPr>
            </a:br>
            <a:r>
              <a:rPr kumimoji="0" lang="ru-RU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uLnTx/>
                <a:uFillTx/>
                <a:latin typeface="Comic Sans MS" pitchFamily="66" charset="0"/>
                <a:ea typeface="+mj-ea"/>
                <a:cs typeface="+mj-cs"/>
              </a:rPr>
              <a:t>1 класса</a:t>
            </a:r>
            <a:br>
              <a:rPr kumimoji="0" lang="ru-RU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uLnTx/>
                <a:uFillTx/>
                <a:latin typeface="Comic Sans MS" pitchFamily="66" charset="0"/>
                <a:ea typeface="+mj-ea"/>
                <a:cs typeface="+mj-cs"/>
              </a:rPr>
            </a:br>
            <a:r>
              <a:rPr kumimoji="0" lang="ru-RU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uLnTx/>
                <a:uFillTx/>
                <a:latin typeface="Comic Sans MS" pitchFamily="66" charset="0"/>
                <a:ea typeface="+mj-ea"/>
                <a:cs typeface="+mj-cs"/>
              </a:rPr>
              <a:t>МБОУ  ДСОШ № 3</a:t>
            </a:r>
            <a:br>
              <a:rPr kumimoji="0" lang="ru-RU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uLnTx/>
                <a:uFillTx/>
                <a:latin typeface="Comic Sans MS" pitchFamily="66" charset="0"/>
                <a:ea typeface="+mj-ea"/>
                <a:cs typeface="+mj-cs"/>
              </a:rPr>
            </a:br>
            <a:r>
              <a:rPr kumimoji="0" lang="ru-RU" sz="28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uLnTx/>
                <a:uFillTx/>
                <a:latin typeface="Comic Sans MS" pitchFamily="66" charset="0"/>
                <a:ea typeface="+mj-ea"/>
                <a:cs typeface="+mj-cs"/>
              </a:rPr>
              <a:t> Чистова Кирилла</a:t>
            </a:r>
            <a:r>
              <a:rPr kumimoji="0" lang="ru-RU" sz="20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 pitchFamily="66" charset="0"/>
                <a:ea typeface="+mj-ea"/>
                <a:cs typeface="+mj-cs"/>
              </a:rPr>
              <a:t/>
            </a:r>
            <a:br>
              <a:rPr kumimoji="0" lang="ru-RU" sz="20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 pitchFamily="66" charset="0"/>
                <a:ea typeface="+mj-ea"/>
                <a:cs typeface="+mj-cs"/>
              </a:rPr>
            </a:br>
            <a:r>
              <a:rPr kumimoji="0" lang="ru-RU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ru-RU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endParaRPr kumimoji="0" lang="ru-RU" sz="2000" b="1" i="0" u="none" strike="noStrike" kern="1200" cap="none" spc="0" normalizeH="0" baseline="0" noProof="0" dirty="0" smtClean="0">
              <a:ln>
                <a:noFill/>
              </a:ln>
              <a:solidFill>
                <a:schemeClr val="accent2">
                  <a:lumMod val="50000"/>
                </a:schemeClr>
              </a:solidFill>
              <a:effectLst/>
              <a:uLnTx/>
              <a:uFillTx/>
              <a:latin typeface="Comic Sans MS" pitchFamily="66" charset="0"/>
              <a:ea typeface="+mj-ea"/>
              <a:cs typeface="+mj-cs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71438" y="4776156"/>
            <a:ext cx="9072562" cy="1938992"/>
          </a:xfrm>
          <a:prstGeom prst="rect">
            <a:avLst/>
          </a:prstGeom>
          <a:solidFill>
            <a:schemeClr val="bg1">
              <a:alpha val="76863"/>
            </a:schemeClr>
          </a:solidFill>
          <a:ln w="57150"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 algn="ctr">
              <a:defRPr/>
            </a:pPr>
            <a:r>
              <a:rPr lang="ru-RU" sz="2400" b="1" dirty="0" smtClean="0">
                <a:solidFill>
                  <a:schemeClr val="accent2">
                    <a:lumMod val="50000"/>
                  </a:schemeClr>
                </a:solidFill>
                <a:latin typeface="Comic Sans MS" pitchFamily="66" charset="0"/>
              </a:rPr>
              <a:t>на 2015/2016 год</a:t>
            </a:r>
            <a:br>
              <a:rPr lang="ru-RU" sz="2400" b="1" dirty="0" smtClean="0">
                <a:solidFill>
                  <a:schemeClr val="accent2">
                    <a:lumMod val="50000"/>
                  </a:schemeClr>
                </a:solidFill>
                <a:latin typeface="Comic Sans MS" pitchFamily="66" charset="0"/>
              </a:rPr>
            </a:br>
            <a:r>
              <a:rPr lang="ru-RU" sz="2400" b="1" dirty="0" smtClean="0">
                <a:solidFill>
                  <a:schemeClr val="accent2">
                    <a:lumMod val="50000"/>
                  </a:schemeClr>
                </a:solidFill>
                <a:latin typeface="Comic Sans MS" pitchFamily="66" charset="0"/>
              </a:rPr>
              <a:t> согласована  с родителями</a:t>
            </a:r>
            <a:br>
              <a:rPr lang="ru-RU" sz="2400" b="1" dirty="0" smtClean="0">
                <a:solidFill>
                  <a:schemeClr val="accent2">
                    <a:lumMod val="50000"/>
                  </a:schemeClr>
                </a:solidFill>
                <a:latin typeface="Comic Sans MS" pitchFamily="66" charset="0"/>
              </a:rPr>
            </a:br>
            <a:r>
              <a:rPr lang="ru-RU" sz="2400" b="1" dirty="0" smtClean="0">
                <a:solidFill>
                  <a:schemeClr val="accent2">
                    <a:lumMod val="50000"/>
                  </a:schemeClr>
                </a:solidFill>
                <a:latin typeface="Comic Sans MS" pitchFamily="66" charset="0"/>
              </a:rPr>
              <a:t> _______О. В. Чистова, Е.Б.Чистов</a:t>
            </a:r>
          </a:p>
          <a:p>
            <a:pPr lvl="0" algn="ctr">
              <a:defRPr/>
            </a:pPr>
            <a:r>
              <a:rPr lang="ru-RU" sz="2400" b="1" dirty="0" smtClean="0">
                <a:solidFill>
                  <a:schemeClr val="accent2">
                    <a:lumMod val="50000"/>
                  </a:schemeClr>
                </a:solidFill>
                <a:latin typeface="Comic Sans MS" pitchFamily="66" charset="0"/>
              </a:rPr>
              <a:t/>
            </a:r>
            <a:br>
              <a:rPr lang="ru-RU" sz="2400" b="1" dirty="0" smtClean="0">
                <a:solidFill>
                  <a:schemeClr val="accent2">
                    <a:lumMod val="50000"/>
                  </a:schemeClr>
                </a:solidFill>
                <a:latin typeface="Comic Sans MS" pitchFamily="66" charset="0"/>
              </a:rPr>
            </a:br>
            <a:r>
              <a:rPr lang="ru-RU" sz="2400" b="1" dirty="0" smtClean="0">
                <a:solidFill>
                  <a:schemeClr val="accent2">
                    <a:lumMod val="50000"/>
                  </a:schemeClr>
                </a:solidFill>
                <a:latin typeface="Comic Sans MS" pitchFamily="66" charset="0"/>
              </a:rPr>
              <a:t>      «_____»________»2015 г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Box 1"/>
          <p:cNvSpPr txBox="1">
            <a:spLocks noChangeArrowheads="1"/>
          </p:cNvSpPr>
          <p:nvPr/>
        </p:nvSpPr>
        <p:spPr bwMode="auto">
          <a:xfrm>
            <a:off x="285720" y="1970308"/>
            <a:ext cx="8812028" cy="18158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800" b="1" dirty="0" smtClean="0">
                <a:solidFill>
                  <a:schemeClr val="accent2">
                    <a:lumMod val="75000"/>
                  </a:schemeClr>
                </a:solidFill>
                <a:latin typeface="Comic Sans MS" pitchFamily="66" charset="0"/>
              </a:rPr>
              <a:t>Соответствует </a:t>
            </a:r>
            <a:r>
              <a:rPr lang="ru-RU" sz="2800" b="1" dirty="0">
                <a:solidFill>
                  <a:schemeClr val="accent2">
                    <a:lumMod val="75000"/>
                  </a:schemeClr>
                </a:solidFill>
                <a:latin typeface="Comic Sans MS" pitchFamily="66" charset="0"/>
              </a:rPr>
              <a:t>учебному плану МБОУ ДСОШ№3</a:t>
            </a:r>
          </a:p>
          <a:p>
            <a:endParaRPr lang="ru-RU" sz="2800" b="1" dirty="0">
              <a:solidFill>
                <a:schemeClr val="accent2">
                  <a:lumMod val="75000"/>
                </a:schemeClr>
              </a:solidFill>
              <a:latin typeface="Comic Sans MS" pitchFamily="66" charset="0"/>
            </a:endParaRPr>
          </a:p>
          <a:p>
            <a:endParaRPr lang="ru-RU" sz="2800" b="1" dirty="0">
              <a:solidFill>
                <a:schemeClr val="accent2">
                  <a:lumMod val="75000"/>
                </a:schemeClr>
              </a:solidFill>
              <a:latin typeface="Comic Sans MS" pitchFamily="66" charset="0"/>
            </a:endParaRPr>
          </a:p>
          <a:p>
            <a:endParaRPr lang="ru-RU" sz="2800" b="1" dirty="0">
              <a:solidFill>
                <a:schemeClr val="accent2">
                  <a:lumMod val="75000"/>
                </a:schemeClr>
              </a:solidFill>
              <a:latin typeface="Comic Sans MS" pitchFamily="66" charset="0"/>
            </a:endParaRPr>
          </a:p>
        </p:txBody>
      </p:sp>
      <p:sp>
        <p:nvSpPr>
          <p:cNvPr id="13315" name="Прямоугольник 2"/>
          <p:cNvSpPr>
            <a:spLocks noChangeArrowheads="1"/>
          </p:cNvSpPr>
          <p:nvPr/>
        </p:nvSpPr>
        <p:spPr bwMode="auto">
          <a:xfrm>
            <a:off x="0" y="2428868"/>
            <a:ext cx="9144000" cy="36933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sz="2600" b="1" u="sng" dirty="0">
                <a:solidFill>
                  <a:schemeClr val="accent2">
                    <a:lumMod val="75000"/>
                  </a:schemeClr>
                </a:solidFill>
                <a:latin typeface="Comic Sans MS" pitchFamily="66" charset="0"/>
              </a:rPr>
              <a:t>Коррекционная работа </a:t>
            </a:r>
            <a:r>
              <a:rPr lang="ru-RU" sz="2600" b="1" dirty="0">
                <a:solidFill>
                  <a:schemeClr val="accent2">
                    <a:lumMod val="50000"/>
                  </a:schemeClr>
                </a:solidFill>
                <a:latin typeface="Comic Sans MS" pitchFamily="66" charset="0"/>
              </a:rPr>
              <a:t>осуществляется во внеурочное время в объеме  5 часов по следующим направлениям: </a:t>
            </a:r>
            <a:endParaRPr lang="ru-RU" sz="2600" b="1" dirty="0" smtClean="0">
              <a:solidFill>
                <a:schemeClr val="accent2">
                  <a:lumMod val="50000"/>
                </a:schemeClr>
              </a:solidFill>
              <a:latin typeface="Comic Sans MS" pitchFamily="66" charset="0"/>
            </a:endParaRPr>
          </a:p>
          <a:p>
            <a:r>
              <a:rPr lang="ru-RU" sz="2600" b="1" dirty="0" smtClean="0">
                <a:solidFill>
                  <a:schemeClr val="accent2">
                    <a:lumMod val="50000"/>
                  </a:schemeClr>
                </a:solidFill>
                <a:latin typeface="Comic Sans MS" pitchFamily="66" charset="0"/>
              </a:rPr>
              <a:t>-мероприятия </a:t>
            </a:r>
            <a:r>
              <a:rPr lang="ru-RU" sz="2600" b="1" dirty="0">
                <a:solidFill>
                  <a:schemeClr val="accent2">
                    <a:lumMod val="50000"/>
                  </a:schemeClr>
                </a:solidFill>
                <a:latin typeface="Comic Sans MS" pitchFamily="66" charset="0"/>
              </a:rPr>
              <a:t>по предметно-пространственной и социальной </a:t>
            </a:r>
            <a:r>
              <a:rPr lang="ru-RU" sz="2600" b="1" dirty="0" smtClean="0">
                <a:solidFill>
                  <a:schemeClr val="accent2">
                    <a:lumMod val="50000"/>
                  </a:schemeClr>
                </a:solidFill>
                <a:latin typeface="Comic Sans MS" pitchFamily="66" charset="0"/>
              </a:rPr>
              <a:t>адаптации;</a:t>
            </a:r>
          </a:p>
          <a:p>
            <a:r>
              <a:rPr lang="ru-RU" sz="2600" b="1" dirty="0" smtClean="0">
                <a:solidFill>
                  <a:schemeClr val="accent2">
                    <a:lumMod val="50000"/>
                  </a:schemeClr>
                </a:solidFill>
                <a:latin typeface="Comic Sans MS" pitchFamily="66" charset="0"/>
              </a:rPr>
              <a:t>-физического </a:t>
            </a:r>
            <a:r>
              <a:rPr lang="ru-RU" sz="2600" b="1" dirty="0">
                <a:solidFill>
                  <a:schemeClr val="accent2">
                    <a:lumMod val="50000"/>
                  </a:schemeClr>
                </a:solidFill>
                <a:latin typeface="Comic Sans MS" pitchFamily="66" charset="0"/>
              </a:rPr>
              <a:t>развития и повышения двигательной активности</a:t>
            </a:r>
            <a:r>
              <a:rPr lang="ru-RU" sz="2600" b="1" dirty="0" smtClean="0">
                <a:solidFill>
                  <a:schemeClr val="accent2">
                    <a:lumMod val="50000"/>
                  </a:schemeClr>
                </a:solidFill>
                <a:latin typeface="Comic Sans MS" pitchFamily="66" charset="0"/>
              </a:rPr>
              <a:t>.</a:t>
            </a:r>
          </a:p>
          <a:p>
            <a:r>
              <a:rPr lang="ru-RU" sz="2600" b="1" dirty="0" smtClean="0">
                <a:solidFill>
                  <a:schemeClr val="accent2">
                    <a:lumMod val="50000"/>
                  </a:schemeClr>
                </a:solidFill>
                <a:latin typeface="Comic Sans MS" pitchFamily="66" charset="0"/>
              </a:rPr>
              <a:t> </a:t>
            </a:r>
            <a:endParaRPr lang="ru-RU" sz="2600" b="1" dirty="0">
              <a:solidFill>
                <a:schemeClr val="accent2">
                  <a:lumMod val="50000"/>
                </a:schemeClr>
              </a:solidFill>
              <a:latin typeface="Comic Sans MS" pitchFamily="66" charset="0"/>
            </a:endParaRPr>
          </a:p>
          <a:p>
            <a:r>
              <a:rPr lang="ru-RU" sz="2600" b="1" dirty="0">
                <a:solidFill>
                  <a:schemeClr val="accent2">
                    <a:lumMod val="50000"/>
                  </a:schemeClr>
                </a:solidFill>
                <a:latin typeface="Comic Sans MS" pitchFamily="66" charset="0"/>
              </a:rPr>
              <a:t> 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142844" y="88920"/>
            <a:ext cx="6312947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000" b="1" dirty="0" smtClean="0">
                <a:solidFill>
                  <a:srgbClr val="C00000"/>
                </a:solidFill>
                <a:latin typeface="Comic Sans MS" pitchFamily="66" charset="0"/>
              </a:rPr>
              <a:t>Индивидуальный учебный план</a:t>
            </a:r>
            <a:endParaRPr lang="ru-RU" sz="3000" b="1" dirty="0">
              <a:solidFill>
                <a:srgbClr val="C00000"/>
              </a:solidFill>
              <a:latin typeface="Comic Sans MS" pitchFamily="66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0" y="5143512"/>
            <a:ext cx="9429784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600" b="1" dirty="0" smtClean="0">
                <a:solidFill>
                  <a:schemeClr val="accent2">
                    <a:lumMod val="50000"/>
                  </a:schemeClr>
                </a:solidFill>
                <a:latin typeface="Comic Sans MS" pitchFamily="66" charset="0"/>
              </a:rPr>
              <a:t>-формировании у слепых детей представлений об окружающем мире через тактильное ощущение</a:t>
            </a:r>
            <a:r>
              <a:rPr lang="ru-RU" sz="2400" b="1" dirty="0" smtClean="0">
                <a:solidFill>
                  <a:schemeClr val="accent2">
                    <a:lumMod val="50000"/>
                  </a:schemeClr>
                </a:solidFill>
                <a:latin typeface="Comic Sans MS" pitchFamily="66" charset="0"/>
              </a:rPr>
              <a:t>.(лепка)</a:t>
            </a:r>
          </a:p>
          <a:p>
            <a:r>
              <a:rPr lang="ru-RU" sz="2400" b="1" dirty="0" smtClean="0">
                <a:solidFill>
                  <a:schemeClr val="accent2">
                    <a:lumMod val="50000"/>
                  </a:schemeClr>
                </a:solidFill>
                <a:latin typeface="Comic Sans MS" pitchFamily="66" charset="0"/>
              </a:rPr>
              <a:t>-развитие осязания;</a:t>
            </a:r>
          </a:p>
          <a:p>
            <a:r>
              <a:rPr lang="ru-RU" sz="2400" b="1" dirty="0" smtClean="0">
                <a:solidFill>
                  <a:schemeClr val="accent2">
                    <a:lumMod val="50000"/>
                  </a:schemeClr>
                </a:solidFill>
                <a:latin typeface="Comic Sans MS" pitchFamily="66" charset="0"/>
              </a:rPr>
              <a:t>-развитие зрительного восприятия;</a:t>
            </a:r>
            <a:endParaRPr lang="ru-RU" sz="2400" b="1" dirty="0">
              <a:solidFill>
                <a:schemeClr val="accent2">
                  <a:lumMod val="50000"/>
                </a:schemeClr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-357222" y="2071678"/>
            <a:ext cx="971556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chemeClr val="accent2">
                    <a:lumMod val="75000"/>
                  </a:schemeClr>
                </a:solidFill>
                <a:latin typeface="Comic Sans MS" pitchFamily="66" charset="0"/>
              </a:rPr>
              <a:t>     Коррекционно-развивающая работа направлена на </a:t>
            </a:r>
          </a:p>
          <a:p>
            <a:pPr algn="ctr"/>
            <a:r>
              <a:rPr lang="ru-RU" sz="2400" b="1" dirty="0" smtClean="0">
                <a:solidFill>
                  <a:srgbClr val="FF0000"/>
                </a:solidFill>
                <a:latin typeface="Comic Sans MS" pitchFamily="66" charset="0"/>
              </a:rPr>
              <a:t>взаимосвязь</a:t>
            </a:r>
            <a:r>
              <a:rPr lang="ru-RU" sz="2800" b="1" dirty="0" smtClean="0">
                <a:solidFill>
                  <a:srgbClr val="FF0000"/>
                </a:solidFill>
                <a:latin typeface="Comic Sans MS" pitchFamily="66" charset="0"/>
              </a:rPr>
              <a:t> </a:t>
            </a:r>
            <a:r>
              <a:rPr lang="ru-RU" sz="2800" b="1" dirty="0" smtClean="0">
                <a:solidFill>
                  <a:schemeClr val="accent2">
                    <a:lumMod val="75000"/>
                  </a:schemeClr>
                </a:solidFill>
                <a:latin typeface="Comic Sans MS" pitchFamily="66" charset="0"/>
              </a:rPr>
              <a:t/>
            </a:r>
            <a:br>
              <a:rPr lang="ru-RU" sz="2800" b="1" dirty="0" smtClean="0">
                <a:solidFill>
                  <a:schemeClr val="accent2">
                    <a:lumMod val="75000"/>
                  </a:schemeClr>
                </a:solidFill>
                <a:latin typeface="Comic Sans MS" pitchFamily="66" charset="0"/>
              </a:rPr>
            </a:br>
            <a:r>
              <a:rPr lang="ru-RU" sz="2800" b="1" dirty="0" smtClean="0">
                <a:solidFill>
                  <a:schemeClr val="accent2">
                    <a:lumMod val="75000"/>
                  </a:schemeClr>
                </a:solidFill>
                <a:latin typeface="Comic Sans MS" pitchFamily="66" charset="0"/>
              </a:rPr>
              <a:t>  </a:t>
            </a:r>
            <a:r>
              <a:rPr lang="ru-RU" sz="2800" b="1" dirty="0" smtClean="0">
                <a:solidFill>
                  <a:schemeClr val="accent2">
                    <a:lumMod val="50000"/>
                  </a:schemeClr>
                </a:solidFill>
                <a:latin typeface="Comic Sans MS" pitchFamily="66" charset="0"/>
              </a:rPr>
              <a:t>урочной, внеурочной и внешкольной деятельности</a:t>
            </a:r>
            <a:r>
              <a:rPr lang="ru-RU" sz="2800" b="1" dirty="0" smtClean="0">
                <a:solidFill>
                  <a:schemeClr val="accent2">
                    <a:lumMod val="75000"/>
                  </a:schemeClr>
                </a:solidFill>
                <a:latin typeface="Comic Sans MS" pitchFamily="66" charset="0"/>
              </a:rPr>
              <a:t>.</a:t>
            </a:r>
            <a:endParaRPr lang="ru-RU" sz="2800" b="1" dirty="0">
              <a:solidFill>
                <a:schemeClr val="accent2">
                  <a:lumMod val="75000"/>
                </a:schemeClr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Box 1"/>
          <p:cNvSpPr txBox="1">
            <a:spLocks noChangeArrowheads="1"/>
          </p:cNvSpPr>
          <p:nvPr/>
        </p:nvSpPr>
        <p:spPr bwMode="auto">
          <a:xfrm>
            <a:off x="0" y="0"/>
            <a:ext cx="4764446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000" b="1" dirty="0">
                <a:solidFill>
                  <a:srgbClr val="C00000"/>
                </a:solidFill>
                <a:latin typeface="Comic Sans MS" pitchFamily="66" charset="0"/>
              </a:rPr>
              <a:t>Содержание программы</a:t>
            </a:r>
          </a:p>
        </p:txBody>
      </p:sp>
      <p:sp>
        <p:nvSpPr>
          <p:cNvPr id="14339" name="TextBox 2"/>
          <p:cNvSpPr txBox="1">
            <a:spLocks noChangeArrowheads="1"/>
          </p:cNvSpPr>
          <p:nvPr/>
        </p:nvSpPr>
        <p:spPr bwMode="auto">
          <a:xfrm>
            <a:off x="0" y="1928802"/>
            <a:ext cx="9501222" cy="1384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sz="2800" b="1" u="sng" dirty="0">
                <a:solidFill>
                  <a:schemeClr val="accent2">
                    <a:lumMod val="75000"/>
                  </a:schemeClr>
                </a:solidFill>
                <a:latin typeface="Comic Sans MS" pitchFamily="66" charset="0"/>
              </a:rPr>
              <a:t>Образовательный компонент</a:t>
            </a:r>
          </a:p>
          <a:p>
            <a:r>
              <a:rPr lang="ru-RU" sz="2800" b="1" dirty="0">
                <a:solidFill>
                  <a:schemeClr val="accent2">
                    <a:lumMod val="50000"/>
                  </a:schemeClr>
                </a:solidFill>
                <a:latin typeface="Comic Sans MS" pitchFamily="66" charset="0"/>
              </a:rPr>
              <a:t>Рабочие программы по предметам </a:t>
            </a:r>
            <a:r>
              <a:rPr lang="ru-RU" sz="2800" b="1" dirty="0" smtClean="0">
                <a:solidFill>
                  <a:schemeClr val="accent2">
                    <a:lumMod val="50000"/>
                  </a:schemeClr>
                </a:solidFill>
                <a:latin typeface="Comic Sans MS" pitchFamily="66" charset="0"/>
              </a:rPr>
              <a:t>и календарно-тематическое планирование </a:t>
            </a:r>
            <a:r>
              <a:rPr lang="ru-RU" sz="2800" b="1" dirty="0">
                <a:solidFill>
                  <a:schemeClr val="accent2">
                    <a:lumMod val="50000"/>
                  </a:schemeClr>
                </a:solidFill>
                <a:latin typeface="Comic Sans MS" pitchFamily="66" charset="0"/>
              </a:rPr>
              <a:t>прилагаются</a:t>
            </a:r>
            <a:r>
              <a:rPr lang="ru-RU" sz="2800" b="1" dirty="0">
                <a:latin typeface="Comic Sans MS" pitchFamily="66" charset="0"/>
              </a:rPr>
              <a:t>.</a:t>
            </a:r>
          </a:p>
        </p:txBody>
      </p:sp>
      <p:sp>
        <p:nvSpPr>
          <p:cNvPr id="14340" name="TextBox 3"/>
          <p:cNvSpPr txBox="1">
            <a:spLocks noChangeArrowheads="1"/>
          </p:cNvSpPr>
          <p:nvPr/>
        </p:nvSpPr>
        <p:spPr bwMode="auto">
          <a:xfrm>
            <a:off x="0" y="3143248"/>
            <a:ext cx="9028434" cy="41549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800" b="1" u="sng" dirty="0">
                <a:solidFill>
                  <a:schemeClr val="accent2">
                    <a:lumMod val="75000"/>
                  </a:schemeClr>
                </a:solidFill>
                <a:latin typeface="Comic Sans MS" pitchFamily="66" charset="0"/>
              </a:rPr>
              <a:t>Воспитательный компонент</a:t>
            </a:r>
          </a:p>
          <a:p>
            <a:r>
              <a:rPr lang="ru-RU" sz="2800" b="1" dirty="0">
                <a:solidFill>
                  <a:schemeClr val="accent2">
                    <a:lumMod val="50000"/>
                  </a:schemeClr>
                </a:solidFill>
                <a:latin typeface="Comic Sans MS" pitchFamily="66" charset="0"/>
              </a:rPr>
              <a:t>Воспитательный план  работы с Чистовым </a:t>
            </a:r>
            <a:endParaRPr lang="ru-RU" sz="2800" b="1" dirty="0" smtClean="0">
              <a:solidFill>
                <a:schemeClr val="accent2">
                  <a:lumMod val="50000"/>
                </a:schemeClr>
              </a:solidFill>
              <a:latin typeface="Comic Sans MS" pitchFamily="66" charset="0"/>
            </a:endParaRPr>
          </a:p>
          <a:p>
            <a:r>
              <a:rPr lang="ru-RU" sz="2800" b="1" dirty="0" smtClean="0">
                <a:solidFill>
                  <a:schemeClr val="accent2">
                    <a:lumMod val="50000"/>
                  </a:schemeClr>
                </a:solidFill>
                <a:latin typeface="Comic Sans MS" pitchFamily="66" charset="0"/>
              </a:rPr>
              <a:t>Кириллом соответствует воспитательному плану</a:t>
            </a:r>
          </a:p>
          <a:p>
            <a:r>
              <a:rPr lang="ru-RU" sz="2800" b="1" dirty="0" smtClean="0">
                <a:solidFill>
                  <a:schemeClr val="accent2">
                    <a:lumMod val="50000"/>
                  </a:schemeClr>
                </a:solidFill>
                <a:latin typeface="Comic Sans MS" pitchFamily="66" charset="0"/>
              </a:rPr>
              <a:t>учащихся </a:t>
            </a:r>
            <a:r>
              <a:rPr lang="ru-RU" sz="2800" b="1" dirty="0">
                <a:solidFill>
                  <a:schemeClr val="accent2">
                    <a:lumMod val="50000"/>
                  </a:schemeClr>
                </a:solidFill>
                <a:latin typeface="Comic Sans MS" pitchFamily="66" charset="0"/>
              </a:rPr>
              <a:t>1 класса.</a:t>
            </a:r>
          </a:p>
          <a:p>
            <a:r>
              <a:rPr lang="ru-RU" sz="2800" b="1" u="sng" dirty="0">
                <a:solidFill>
                  <a:schemeClr val="accent2">
                    <a:lumMod val="75000"/>
                  </a:schemeClr>
                </a:solidFill>
                <a:latin typeface="Comic Sans MS" pitchFamily="66" charset="0"/>
              </a:rPr>
              <a:t>Коррекционный компонент</a:t>
            </a:r>
          </a:p>
          <a:p>
            <a:r>
              <a:rPr lang="ru-RU" sz="2400" b="1" dirty="0">
                <a:solidFill>
                  <a:schemeClr val="accent2">
                    <a:lumMod val="50000"/>
                  </a:schemeClr>
                </a:solidFill>
                <a:latin typeface="Comic Sans MS" pitchFamily="66" charset="0"/>
              </a:rPr>
              <a:t>- развитие моторики</a:t>
            </a:r>
            <a:br>
              <a:rPr lang="ru-RU" sz="2400" b="1" dirty="0">
                <a:solidFill>
                  <a:schemeClr val="accent2">
                    <a:lumMod val="50000"/>
                  </a:schemeClr>
                </a:solidFill>
                <a:latin typeface="Comic Sans MS" pitchFamily="66" charset="0"/>
              </a:rPr>
            </a:br>
            <a:r>
              <a:rPr lang="ru-RU" sz="2400" b="1" dirty="0">
                <a:solidFill>
                  <a:schemeClr val="accent2">
                    <a:lumMod val="50000"/>
                  </a:schemeClr>
                </a:solidFill>
                <a:latin typeface="Comic Sans MS" pitchFamily="66" charset="0"/>
              </a:rPr>
              <a:t>- развитие внимания</a:t>
            </a:r>
            <a:br>
              <a:rPr lang="ru-RU" sz="2400" b="1" dirty="0">
                <a:solidFill>
                  <a:schemeClr val="accent2">
                    <a:lumMod val="50000"/>
                  </a:schemeClr>
                </a:solidFill>
                <a:latin typeface="Comic Sans MS" pitchFamily="66" charset="0"/>
              </a:rPr>
            </a:br>
            <a:r>
              <a:rPr lang="ru-RU" sz="2400" b="1" dirty="0">
                <a:solidFill>
                  <a:schemeClr val="accent2">
                    <a:lumMod val="50000"/>
                  </a:schemeClr>
                </a:solidFill>
                <a:latin typeface="Comic Sans MS" pitchFamily="66" charset="0"/>
              </a:rPr>
              <a:t>- упражнения на снятие напряжения</a:t>
            </a:r>
            <a:br>
              <a:rPr lang="ru-RU" sz="2400" b="1" dirty="0">
                <a:solidFill>
                  <a:schemeClr val="accent2">
                    <a:lumMod val="50000"/>
                  </a:schemeClr>
                </a:solidFill>
                <a:latin typeface="Comic Sans MS" pitchFamily="66" charset="0"/>
              </a:rPr>
            </a:br>
            <a:r>
              <a:rPr lang="ru-RU" sz="2400" b="1" dirty="0">
                <a:solidFill>
                  <a:schemeClr val="accent2">
                    <a:lumMod val="50000"/>
                  </a:schemeClr>
                </a:solidFill>
                <a:latin typeface="Comic Sans MS" pitchFamily="66" charset="0"/>
              </a:rPr>
              <a:t>- развитие памяти</a:t>
            </a:r>
          </a:p>
          <a:p>
            <a:endParaRPr lang="ru-RU" sz="2800" b="1" dirty="0">
              <a:solidFill>
                <a:schemeClr val="accent2">
                  <a:lumMod val="50000"/>
                </a:schemeClr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Прямоугольник 1"/>
          <p:cNvSpPr>
            <a:spLocks noChangeArrowheads="1"/>
          </p:cNvSpPr>
          <p:nvPr/>
        </p:nvSpPr>
        <p:spPr bwMode="auto">
          <a:xfrm>
            <a:off x="0" y="2214554"/>
            <a:ext cx="9144000" cy="22467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sz="2800" b="1" dirty="0">
                <a:solidFill>
                  <a:schemeClr val="accent2">
                    <a:lumMod val="75000"/>
                  </a:schemeClr>
                </a:solidFill>
                <a:latin typeface="Comic Sans MS" pitchFamily="66" charset="0"/>
              </a:rPr>
              <a:t>Требования к результатам </a:t>
            </a:r>
            <a:r>
              <a:rPr lang="ru-RU" sz="2800" b="1" dirty="0">
                <a:solidFill>
                  <a:schemeClr val="accent2">
                    <a:lumMod val="50000"/>
                  </a:schemeClr>
                </a:solidFill>
                <a:latin typeface="Comic Sans MS" pitchFamily="66" charset="0"/>
              </a:rPr>
              <a:t>освоения слепыми обучающимися АОП НОО для слепых (личностным, </a:t>
            </a:r>
            <a:r>
              <a:rPr lang="ru-RU" sz="2800" b="1" dirty="0" err="1">
                <a:solidFill>
                  <a:schemeClr val="accent2">
                    <a:lumMod val="50000"/>
                  </a:schemeClr>
                </a:solidFill>
                <a:latin typeface="Comic Sans MS" pitchFamily="66" charset="0"/>
              </a:rPr>
              <a:t>метапредметным</a:t>
            </a:r>
            <a:r>
              <a:rPr lang="ru-RU" sz="2800" b="1" dirty="0">
                <a:solidFill>
                  <a:schemeClr val="accent2">
                    <a:lumMod val="50000"/>
                  </a:schemeClr>
                </a:solidFill>
                <a:latin typeface="Comic Sans MS" pitchFamily="66" charset="0"/>
              </a:rPr>
              <a:t>, предметным) полностью соответствуют требованиям к результатам, представленным в ФГОС НОО. </a:t>
            </a:r>
          </a:p>
        </p:txBody>
      </p:sp>
      <p:sp>
        <p:nvSpPr>
          <p:cNvPr id="15363" name="TextBox 2"/>
          <p:cNvSpPr txBox="1">
            <a:spLocks noChangeArrowheads="1"/>
          </p:cNvSpPr>
          <p:nvPr/>
        </p:nvSpPr>
        <p:spPr bwMode="auto">
          <a:xfrm>
            <a:off x="142844" y="88920"/>
            <a:ext cx="5343129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000" b="1" dirty="0">
                <a:solidFill>
                  <a:srgbClr val="C00000"/>
                </a:solidFill>
                <a:latin typeface="Comic Sans MS" pitchFamily="66" charset="0"/>
              </a:rPr>
              <a:t>Планируемые результаты.</a:t>
            </a:r>
          </a:p>
        </p:txBody>
      </p:sp>
      <p:sp>
        <p:nvSpPr>
          <p:cNvPr id="15364" name="Прямоугольник 3"/>
          <p:cNvSpPr>
            <a:spLocks noChangeArrowheads="1"/>
          </p:cNvSpPr>
          <p:nvPr/>
        </p:nvSpPr>
        <p:spPr bwMode="auto">
          <a:xfrm>
            <a:off x="0" y="4756390"/>
            <a:ext cx="9144000" cy="18158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sz="2800" b="1" dirty="0">
                <a:solidFill>
                  <a:schemeClr val="accent2">
                    <a:lumMod val="50000"/>
                  </a:schemeClr>
                </a:solidFill>
                <a:latin typeface="Comic Sans MS" pitchFamily="66" charset="0"/>
              </a:rPr>
              <a:t>В требования к планируемым результатам освоения АОП НОО включаются </a:t>
            </a:r>
            <a:r>
              <a:rPr lang="ru-RU" sz="2800" b="1" dirty="0">
                <a:solidFill>
                  <a:schemeClr val="accent2">
                    <a:lumMod val="75000"/>
                  </a:schemeClr>
                </a:solidFill>
                <a:latin typeface="Comic Sans MS" pitchFamily="66" charset="0"/>
              </a:rPr>
              <a:t>требования к результатам освоения слепыми обучающимися </a:t>
            </a:r>
            <a:r>
              <a:rPr lang="ru-RU" sz="2800" b="1" u="sng" dirty="0">
                <a:solidFill>
                  <a:schemeClr val="accent2">
                    <a:lumMod val="50000"/>
                  </a:schemeClr>
                </a:solidFill>
                <a:latin typeface="Comic Sans MS" pitchFamily="66" charset="0"/>
              </a:rPr>
              <a:t>программы коррекционной работы.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 sz="quarter"/>
          </p:nvPr>
        </p:nvSpPr>
        <p:spPr>
          <a:xfrm>
            <a:off x="-428660" y="-142900"/>
            <a:ext cx="6286517" cy="1000110"/>
          </a:xfrm>
        </p:spPr>
        <p:txBody>
          <a:bodyPr/>
          <a:lstStyle/>
          <a:p>
            <a:pPr>
              <a:defRPr/>
            </a:pPr>
            <a:r>
              <a:rPr lang="ru-RU" sz="3000" b="1" dirty="0" smtClean="0">
                <a:solidFill>
                  <a:srgbClr val="C00000"/>
                </a:solidFill>
                <a:latin typeface="Comic Sans MS" pitchFamily="66" charset="0"/>
              </a:rPr>
              <a:t>Мониторинг достижений</a:t>
            </a:r>
            <a:endParaRPr lang="ru-RU" sz="3000" b="1" dirty="0">
              <a:solidFill>
                <a:srgbClr val="C00000"/>
              </a:solidFill>
              <a:latin typeface="Comic Sans MS" pitchFamily="66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sz="quarter" idx="1"/>
          </p:nvPr>
        </p:nvSpPr>
        <p:spPr>
          <a:xfrm>
            <a:off x="214282" y="2285992"/>
            <a:ext cx="8715436" cy="4071937"/>
          </a:xfrm>
        </p:spPr>
        <p:txBody>
          <a:bodyPr/>
          <a:lstStyle/>
          <a:p>
            <a:pPr>
              <a:defRPr/>
            </a:pPr>
            <a:r>
              <a:rPr lang="ru-RU" sz="2800" b="1" dirty="0" smtClean="0">
                <a:solidFill>
                  <a:schemeClr val="accent2">
                    <a:lumMod val="50000"/>
                  </a:schemeClr>
                </a:solidFill>
                <a:latin typeface="Comic Sans MS" pitchFamily="66" charset="0"/>
              </a:rPr>
              <a:t>Итоговый и промежуточный контроль осуществляется в той же форме, что и у других детей, только с использованием шрифта Л. Брайля</a:t>
            </a:r>
            <a:endParaRPr lang="ru-RU" sz="2800" b="1" dirty="0">
              <a:solidFill>
                <a:schemeClr val="accent2">
                  <a:lumMod val="50000"/>
                </a:schemeClr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5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0" y="2000241"/>
            <a:ext cx="8658196" cy="3571900"/>
          </a:xfrm>
        </p:spPr>
        <p:txBody>
          <a:bodyPr/>
          <a:lstStyle/>
          <a:p>
            <a:pPr algn="ctr">
              <a:buNone/>
              <a:defRPr/>
            </a:pPr>
            <a:r>
              <a:rPr lang="ru-RU" sz="2800" b="1" dirty="0" smtClean="0">
                <a:solidFill>
                  <a:schemeClr val="accent2">
                    <a:lumMod val="50000"/>
                  </a:schemeClr>
                </a:solidFill>
                <a:latin typeface="Comic Sans MS" pitchFamily="66" charset="0"/>
              </a:rPr>
              <a:t>Для более успешного освоения образовательной программы и социальной адаптации требуется стимулирующая и развивающая помощь педагога и родителей, эмоциональная поддержка.</a:t>
            </a:r>
          </a:p>
          <a:p>
            <a:pPr algn="ctr">
              <a:buNone/>
              <a:defRPr/>
            </a:pPr>
            <a:endParaRPr lang="ru-RU" sz="2800" b="1" dirty="0">
              <a:solidFill>
                <a:schemeClr val="accent2">
                  <a:lumMod val="50000"/>
                </a:schemeClr>
              </a:solidFill>
              <a:latin typeface="Comic Sans MS" pitchFamily="66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0" y="0"/>
            <a:ext cx="9144000" cy="535531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 eaLnBrk="1" hangingPunct="1">
              <a:lnSpc>
                <a:spcPct val="90000"/>
              </a:lnSpc>
              <a:defRPr/>
            </a:pPr>
            <a:r>
              <a:rPr lang="ru-RU" sz="3200" b="1" dirty="0" smtClean="0">
                <a:solidFill>
                  <a:srgbClr val="C00000"/>
                </a:solidFill>
                <a:latin typeface="Comic Sans MS" pitchFamily="66" charset="0"/>
              </a:rPr>
              <a:t>Заключение и рекомендации специалистов</a:t>
            </a:r>
            <a:r>
              <a:rPr lang="ru-RU" sz="2400" b="1" dirty="0" smtClean="0">
                <a:solidFill>
                  <a:srgbClr val="C00000"/>
                </a:solidFill>
                <a:latin typeface="Comic Sans MS" pitchFamily="66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1143040" y="-214338"/>
            <a:ext cx="8229600" cy="1143000"/>
          </a:xfrm>
        </p:spPr>
        <p:txBody>
          <a:bodyPr/>
          <a:lstStyle/>
          <a:p>
            <a:pPr>
              <a:defRPr/>
            </a:pPr>
            <a:r>
              <a:rPr lang="ru-RU" sz="3200" b="1" dirty="0" smtClean="0">
                <a:solidFill>
                  <a:srgbClr val="C00000"/>
                </a:solidFill>
                <a:latin typeface="Comic Sans MS" pitchFamily="66" charset="0"/>
              </a:rPr>
              <a:t>Рекомендации родителям</a:t>
            </a:r>
            <a:endParaRPr lang="ru-RU" sz="3200" b="1" dirty="0">
              <a:solidFill>
                <a:srgbClr val="C00000"/>
              </a:solidFill>
              <a:latin typeface="Comic Sans MS" pitchFamily="66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-32" y="2332037"/>
            <a:ext cx="9358378" cy="4525963"/>
          </a:xfrm>
        </p:spPr>
        <p:txBody>
          <a:bodyPr/>
          <a:lstStyle/>
          <a:p>
            <a:pPr>
              <a:buFont typeface="Wingdings" pitchFamily="2" charset="2"/>
              <a:buChar char="ü"/>
              <a:defRPr/>
            </a:pP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  <a:latin typeface="Comic Sans MS" pitchFamily="66" charset="0"/>
              </a:rPr>
              <a:t>Обеспечить занятия с психологом;</a:t>
            </a:r>
          </a:p>
          <a:p>
            <a:pPr>
              <a:buFont typeface="Wingdings" pitchFamily="2" charset="2"/>
              <a:buChar char="ü"/>
              <a:defRPr/>
            </a:pP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  <a:latin typeface="Comic Sans MS" pitchFamily="66" charset="0"/>
              </a:rPr>
              <a:t>Обеспечить занятия с тифлопедагогом;</a:t>
            </a:r>
          </a:p>
          <a:p>
            <a:pPr>
              <a:buFont typeface="Wingdings" pitchFamily="2" charset="2"/>
              <a:buChar char="ü"/>
              <a:defRPr/>
            </a:pP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  <a:latin typeface="Comic Sans MS" pitchFamily="66" charset="0"/>
              </a:rPr>
              <a:t>Взаимосвязь с учителями-предметниками.</a:t>
            </a:r>
            <a:endParaRPr lang="ru-RU" b="1" dirty="0">
              <a:solidFill>
                <a:schemeClr val="accent2">
                  <a:lumMod val="75000"/>
                </a:schemeClr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476250"/>
            <a:ext cx="7772400" cy="3124200"/>
          </a:xfrm>
        </p:spPr>
        <p:txBody>
          <a:bodyPr/>
          <a:lstStyle/>
          <a:p>
            <a:pPr eaLnBrk="1" hangingPunct="1">
              <a:defRPr/>
            </a:pP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 smtClean="0"/>
              <a:t>                                                                         </a:t>
            </a:r>
            <a:r>
              <a:rPr lang="ru-RU" sz="1600" dirty="0" smtClean="0"/>
              <a:t>«Утверждаю»</a:t>
            </a:r>
            <a:br>
              <a:rPr lang="ru-RU" sz="1600" dirty="0" smtClean="0"/>
            </a:br>
            <a:r>
              <a:rPr lang="ru-RU" sz="1600" dirty="0" smtClean="0"/>
              <a:t>                                                                                             Директор МБОУ                    					Д СОШ № 3</a:t>
            </a:r>
            <a:br>
              <a:rPr lang="ru-RU" sz="1600" dirty="0" smtClean="0"/>
            </a:br>
            <a:r>
              <a:rPr lang="ru-RU" sz="1600" dirty="0" smtClean="0"/>
              <a:t>                                                                                            __________Д. В. Ромашков</a:t>
            </a:r>
            <a:br>
              <a:rPr lang="ru-RU" sz="1600" dirty="0" smtClean="0"/>
            </a:br>
            <a:r>
              <a:rPr lang="ru-RU" sz="1600" dirty="0" smtClean="0"/>
              <a:t> </a:t>
            </a: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800" dirty="0" smtClean="0"/>
              <a:t>Адаптированная образовательная  программа </a:t>
            </a:r>
            <a:br>
              <a:rPr lang="ru-RU" sz="2800" dirty="0" smtClean="0"/>
            </a:br>
            <a:r>
              <a:rPr lang="ru-RU" sz="2800" dirty="0" smtClean="0"/>
              <a:t>для обучающегося с ОВЗ </a:t>
            </a:r>
            <a:br>
              <a:rPr lang="ru-RU" sz="2800" dirty="0" smtClean="0"/>
            </a:br>
            <a:r>
              <a:rPr lang="ru-RU" sz="2800" dirty="0" smtClean="0"/>
              <a:t>1 класса</a:t>
            </a:r>
            <a:br>
              <a:rPr lang="ru-RU" sz="2800" dirty="0" smtClean="0"/>
            </a:br>
            <a:r>
              <a:rPr lang="ru-RU" sz="2800" dirty="0" smtClean="0"/>
              <a:t>МБОУ  ДСОШ № 3</a:t>
            </a:r>
            <a:br>
              <a:rPr lang="ru-RU" sz="2800" dirty="0" smtClean="0"/>
            </a:br>
            <a:r>
              <a:rPr lang="ru-RU" sz="2800" dirty="0" smtClean="0"/>
              <a:t> Чистова Кирилла</a:t>
            </a:r>
            <a:br>
              <a:rPr lang="ru-RU" sz="2800" dirty="0" smtClean="0"/>
            </a:b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000" dirty="0" smtClean="0"/>
              <a:t>На 2015/2016 год</a:t>
            </a:r>
            <a:br>
              <a:rPr lang="ru-RU" sz="2000" dirty="0" smtClean="0"/>
            </a:br>
            <a:r>
              <a:rPr lang="ru-RU" sz="2000" dirty="0" smtClean="0"/>
              <a:t> Согласована  с родителями</a:t>
            </a:r>
            <a:br>
              <a:rPr lang="ru-RU" sz="2000" dirty="0" smtClean="0"/>
            </a:br>
            <a:r>
              <a:rPr lang="ru-RU" sz="2000" dirty="0" smtClean="0"/>
              <a:t> ___________О. В. Чистова, Е. Б. Чистов</a:t>
            </a:r>
            <a:br>
              <a:rPr lang="ru-RU" sz="2000" dirty="0" smtClean="0"/>
            </a:br>
            <a:r>
              <a:rPr lang="ru-RU" sz="2000" dirty="0" smtClean="0"/>
              <a:t>      «_____»________»2015 г</a:t>
            </a:r>
          </a:p>
        </p:txBody>
      </p:sp>
      <p:pic>
        <p:nvPicPr>
          <p:cNvPr id="3" name="Рисунок 2" descr="Рисунок1.jpg"/>
          <p:cNvPicPr>
            <a:picLocks noChangeAspect="1"/>
          </p:cNvPicPr>
          <p:nvPr/>
        </p:nvPicPr>
        <p:blipFill>
          <a:blip r:embed="rId2"/>
          <a:srcRect l="1562" t="4166" r="2343"/>
          <a:stretch>
            <a:fillRect/>
          </a:stretch>
        </p:blipFill>
        <p:spPr>
          <a:xfrm>
            <a:off x="-1" y="0"/>
            <a:ext cx="9168881" cy="6858000"/>
          </a:xfrm>
          <a:prstGeom prst="rect">
            <a:avLst/>
          </a:prstGeom>
          <a:ln w="76200">
            <a:solidFill>
              <a:srgbClr val="FFCC99"/>
            </a:solidFill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642910" y="1571612"/>
            <a:ext cx="7772400" cy="1736725"/>
          </a:xfrm>
        </p:spPr>
        <p:txBody>
          <a:bodyPr/>
          <a:lstStyle/>
          <a:p>
            <a:pPr marL="742950" indent="-742950" algn="l" eaLnBrk="1" hangingPunct="1">
              <a:buFont typeface="+mj-lt"/>
              <a:buAutoNum type="arabicPeriod"/>
              <a:defRPr/>
            </a:pPr>
            <a:r>
              <a:rPr lang="ru-RU" sz="4000" b="1" dirty="0" smtClean="0">
                <a:solidFill>
                  <a:schemeClr val="accent2">
                    <a:lumMod val="50000"/>
                  </a:schemeClr>
                </a:solidFill>
                <a:latin typeface="Comic Sans MS" pitchFamily="66" charset="0"/>
              </a:rPr>
              <a:t/>
            </a:r>
            <a:br>
              <a:rPr lang="ru-RU" sz="4000" b="1" dirty="0" smtClean="0">
                <a:solidFill>
                  <a:schemeClr val="accent2">
                    <a:lumMod val="50000"/>
                  </a:schemeClr>
                </a:solidFill>
                <a:latin typeface="Comic Sans MS" pitchFamily="66" charset="0"/>
              </a:rPr>
            </a:br>
            <a:r>
              <a:rPr lang="ru-RU" sz="4000" b="1" dirty="0" smtClean="0">
                <a:solidFill>
                  <a:schemeClr val="accent2">
                    <a:lumMod val="50000"/>
                  </a:schemeClr>
                </a:solidFill>
                <a:latin typeface="Comic Sans MS" pitchFamily="66" charset="0"/>
              </a:rPr>
              <a:t/>
            </a:r>
            <a:br>
              <a:rPr lang="ru-RU" sz="4000" b="1" dirty="0" smtClean="0">
                <a:solidFill>
                  <a:schemeClr val="accent2">
                    <a:lumMod val="50000"/>
                  </a:schemeClr>
                </a:solidFill>
                <a:latin typeface="Comic Sans MS" pitchFamily="66" charset="0"/>
              </a:rPr>
            </a:br>
            <a:r>
              <a:rPr lang="ru-RU" sz="4000" b="1" dirty="0" smtClean="0">
                <a:solidFill>
                  <a:schemeClr val="accent2">
                    <a:lumMod val="50000"/>
                  </a:schemeClr>
                </a:solidFill>
                <a:latin typeface="Comic Sans MS" pitchFamily="66" charset="0"/>
              </a:rPr>
              <a:t/>
            </a:r>
            <a:br>
              <a:rPr lang="ru-RU" sz="4000" b="1" dirty="0" smtClean="0">
                <a:solidFill>
                  <a:schemeClr val="accent2">
                    <a:lumMod val="50000"/>
                  </a:schemeClr>
                </a:solidFill>
                <a:latin typeface="Comic Sans MS" pitchFamily="66" charset="0"/>
              </a:rPr>
            </a:br>
            <a:r>
              <a:rPr lang="ru-RU" sz="4000" b="1" dirty="0" smtClean="0">
                <a:solidFill>
                  <a:schemeClr val="accent2">
                    <a:lumMod val="50000"/>
                  </a:schemeClr>
                </a:solidFill>
                <a:latin typeface="Comic Sans MS" pitchFamily="66" charset="0"/>
              </a:rPr>
              <a:t/>
            </a:r>
            <a:br>
              <a:rPr lang="ru-RU" sz="4000" b="1" dirty="0" smtClean="0">
                <a:solidFill>
                  <a:schemeClr val="accent2">
                    <a:lumMod val="50000"/>
                  </a:schemeClr>
                </a:solidFill>
                <a:latin typeface="Comic Sans MS" pitchFamily="66" charset="0"/>
              </a:rPr>
            </a:br>
            <a:r>
              <a:rPr lang="ru-RU" sz="4000" b="1" dirty="0" smtClean="0">
                <a:solidFill>
                  <a:schemeClr val="accent2">
                    <a:lumMod val="50000"/>
                  </a:schemeClr>
                </a:solidFill>
                <a:latin typeface="Comic Sans MS" pitchFamily="66" charset="0"/>
              </a:rPr>
              <a:t/>
            </a:r>
            <a:br>
              <a:rPr lang="ru-RU" sz="4000" b="1" dirty="0" smtClean="0">
                <a:solidFill>
                  <a:schemeClr val="accent2">
                    <a:lumMod val="50000"/>
                  </a:schemeClr>
                </a:solidFill>
                <a:latin typeface="Comic Sans MS" pitchFamily="66" charset="0"/>
              </a:rPr>
            </a:br>
            <a:r>
              <a:rPr lang="ru-RU" sz="4000" b="1" dirty="0" smtClean="0">
                <a:solidFill>
                  <a:schemeClr val="accent2">
                    <a:lumMod val="50000"/>
                  </a:schemeClr>
                </a:solidFill>
                <a:latin typeface="Comic Sans MS" pitchFamily="66" charset="0"/>
              </a:rPr>
              <a:t/>
            </a:r>
            <a:br>
              <a:rPr lang="ru-RU" sz="4000" b="1" dirty="0" smtClean="0">
                <a:solidFill>
                  <a:schemeClr val="accent2">
                    <a:lumMod val="50000"/>
                  </a:schemeClr>
                </a:solidFill>
                <a:latin typeface="Comic Sans MS" pitchFamily="66" charset="0"/>
              </a:rPr>
            </a:br>
            <a:r>
              <a:rPr lang="ru-RU" sz="4000" b="1" dirty="0" smtClean="0">
                <a:solidFill>
                  <a:schemeClr val="accent2">
                    <a:lumMod val="50000"/>
                  </a:schemeClr>
                </a:solidFill>
                <a:latin typeface="Comic Sans MS" pitchFamily="66" charset="0"/>
              </a:rPr>
              <a:t/>
            </a:r>
            <a:br>
              <a:rPr lang="ru-RU" sz="4000" b="1" dirty="0" smtClean="0">
                <a:solidFill>
                  <a:schemeClr val="accent2">
                    <a:lumMod val="50000"/>
                  </a:schemeClr>
                </a:solidFill>
                <a:latin typeface="Comic Sans MS" pitchFamily="66" charset="0"/>
              </a:rPr>
            </a:br>
            <a:r>
              <a:rPr lang="ru-RU" sz="4000" b="1" dirty="0" smtClean="0">
                <a:solidFill>
                  <a:schemeClr val="accent2">
                    <a:lumMod val="50000"/>
                  </a:schemeClr>
                </a:solidFill>
                <a:latin typeface="Comic Sans MS" pitchFamily="66" charset="0"/>
              </a:rPr>
              <a:t/>
            </a:r>
            <a:br>
              <a:rPr lang="ru-RU" sz="4000" b="1" dirty="0" smtClean="0">
                <a:solidFill>
                  <a:schemeClr val="accent2">
                    <a:lumMod val="50000"/>
                  </a:schemeClr>
                </a:solidFill>
                <a:latin typeface="Comic Sans MS" pitchFamily="66" charset="0"/>
              </a:rPr>
            </a:br>
            <a:r>
              <a:rPr lang="ru-RU" sz="4000" b="1" dirty="0" smtClean="0">
                <a:solidFill>
                  <a:schemeClr val="accent2">
                    <a:lumMod val="50000"/>
                  </a:schemeClr>
                </a:solidFill>
                <a:latin typeface="Comic Sans MS" pitchFamily="66" charset="0"/>
              </a:rPr>
              <a:t>1. Емельянова О. Е</a:t>
            </a:r>
            <a:br>
              <a:rPr lang="ru-RU" sz="4000" b="1" dirty="0" smtClean="0">
                <a:solidFill>
                  <a:schemeClr val="accent2">
                    <a:lumMod val="50000"/>
                  </a:schemeClr>
                </a:solidFill>
                <a:latin typeface="Comic Sans MS" pitchFamily="66" charset="0"/>
              </a:rPr>
            </a:br>
            <a:r>
              <a:rPr lang="ru-RU" sz="4000" b="1" dirty="0" smtClean="0">
                <a:solidFill>
                  <a:schemeClr val="accent2">
                    <a:lumMod val="50000"/>
                  </a:schemeClr>
                </a:solidFill>
                <a:latin typeface="Comic Sans MS" pitchFamily="66" charset="0"/>
              </a:rPr>
              <a:t>2. </a:t>
            </a:r>
            <a:r>
              <a:rPr lang="ru-RU" sz="4000" b="1" dirty="0" err="1" smtClean="0">
                <a:solidFill>
                  <a:schemeClr val="accent2">
                    <a:lumMod val="50000"/>
                  </a:schemeClr>
                </a:solidFill>
                <a:latin typeface="Comic Sans MS" pitchFamily="66" charset="0"/>
              </a:rPr>
              <a:t>Моисеенко</a:t>
            </a:r>
            <a:r>
              <a:rPr lang="ru-RU" sz="4000" b="1" dirty="0" smtClean="0">
                <a:solidFill>
                  <a:schemeClr val="accent2">
                    <a:lumMod val="50000"/>
                  </a:schemeClr>
                </a:solidFill>
                <a:latin typeface="Comic Sans MS" pitchFamily="66" charset="0"/>
              </a:rPr>
              <a:t> О. В.</a:t>
            </a:r>
            <a:br>
              <a:rPr lang="ru-RU" sz="4000" b="1" dirty="0" smtClean="0">
                <a:solidFill>
                  <a:schemeClr val="accent2">
                    <a:lumMod val="50000"/>
                  </a:schemeClr>
                </a:solidFill>
                <a:latin typeface="Comic Sans MS" pitchFamily="66" charset="0"/>
              </a:rPr>
            </a:br>
            <a:r>
              <a:rPr lang="ru-RU" sz="4000" b="1" dirty="0" smtClean="0">
                <a:solidFill>
                  <a:schemeClr val="accent2">
                    <a:lumMod val="50000"/>
                  </a:schemeClr>
                </a:solidFill>
                <a:latin typeface="Comic Sans MS" pitchFamily="66" charset="0"/>
              </a:rPr>
              <a:t>3. Савченко Е. Н.</a:t>
            </a:r>
            <a:br>
              <a:rPr lang="ru-RU" sz="4000" b="1" dirty="0" smtClean="0">
                <a:solidFill>
                  <a:schemeClr val="accent2">
                    <a:lumMod val="50000"/>
                  </a:schemeClr>
                </a:solidFill>
                <a:latin typeface="Comic Sans MS" pitchFamily="66" charset="0"/>
              </a:rPr>
            </a:br>
            <a:r>
              <a:rPr lang="ru-RU" sz="4000" b="1" dirty="0" smtClean="0">
                <a:solidFill>
                  <a:schemeClr val="accent2">
                    <a:lumMod val="50000"/>
                  </a:schemeClr>
                </a:solidFill>
                <a:latin typeface="Comic Sans MS" pitchFamily="66" charset="0"/>
              </a:rPr>
              <a:t>4. Маркелова Н. М.</a:t>
            </a:r>
            <a:br>
              <a:rPr lang="ru-RU" sz="4000" b="1" dirty="0" smtClean="0">
                <a:solidFill>
                  <a:schemeClr val="accent2">
                    <a:lumMod val="50000"/>
                  </a:schemeClr>
                </a:solidFill>
                <a:latin typeface="Comic Sans MS" pitchFamily="66" charset="0"/>
              </a:rPr>
            </a:br>
            <a:r>
              <a:rPr lang="ru-RU" sz="4000" b="1" dirty="0" smtClean="0">
                <a:solidFill>
                  <a:schemeClr val="accent2">
                    <a:lumMod val="50000"/>
                  </a:schemeClr>
                </a:solidFill>
                <a:latin typeface="Comic Sans MS" pitchFamily="66" charset="0"/>
              </a:rPr>
              <a:t>5. Долматова В. Д.</a:t>
            </a:r>
            <a:br>
              <a:rPr lang="ru-RU" sz="4000" b="1" dirty="0" smtClean="0">
                <a:solidFill>
                  <a:schemeClr val="accent2">
                    <a:lumMod val="50000"/>
                  </a:schemeClr>
                </a:solidFill>
                <a:latin typeface="Comic Sans MS" pitchFamily="66" charset="0"/>
              </a:rPr>
            </a:br>
            <a:r>
              <a:rPr lang="ru-RU" sz="4000" b="1" dirty="0" smtClean="0">
                <a:solidFill>
                  <a:schemeClr val="accent2">
                    <a:lumMod val="50000"/>
                  </a:schemeClr>
                </a:solidFill>
                <a:latin typeface="Comic Sans MS" pitchFamily="66" charset="0"/>
              </a:rPr>
              <a:t>6. </a:t>
            </a:r>
            <a:r>
              <a:rPr lang="ru-RU" sz="4000" b="1" dirty="0" err="1" smtClean="0">
                <a:solidFill>
                  <a:schemeClr val="accent2">
                    <a:lumMod val="50000"/>
                  </a:schemeClr>
                </a:solidFill>
                <a:latin typeface="Comic Sans MS" pitchFamily="66" charset="0"/>
              </a:rPr>
              <a:t>Креулян</a:t>
            </a:r>
            <a:r>
              <a:rPr lang="ru-RU" sz="4000" b="1" dirty="0" smtClean="0">
                <a:solidFill>
                  <a:schemeClr val="accent2">
                    <a:lumMod val="50000"/>
                  </a:schemeClr>
                </a:solidFill>
                <a:latin typeface="Comic Sans MS" pitchFamily="66" charset="0"/>
              </a:rPr>
              <a:t> С. А.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sz="quarter" idx="1"/>
          </p:nvPr>
        </p:nvSpPr>
        <p:spPr>
          <a:xfrm>
            <a:off x="1357290" y="2071678"/>
            <a:ext cx="6786610" cy="785818"/>
          </a:xfrm>
          <a:prstGeom prst="roundRect">
            <a:avLst/>
          </a:prstGeom>
          <a:ln w="57150">
            <a:solidFill>
              <a:schemeClr val="bg1"/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/>
          <a:lstStyle/>
          <a:p>
            <a:pPr>
              <a:defRPr/>
            </a:pPr>
            <a:r>
              <a:rPr lang="ru-RU" sz="4000" b="1" dirty="0" smtClean="0">
                <a:solidFill>
                  <a:srgbClr val="C00000"/>
                </a:solidFill>
                <a:latin typeface="Comic Sans MS" pitchFamily="66" charset="0"/>
              </a:rPr>
              <a:t>Программу разработали</a:t>
            </a:r>
            <a:endParaRPr lang="ru-RU" sz="4000" b="1" dirty="0">
              <a:solidFill>
                <a:srgbClr val="C00000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ctrTitle" sz="quarter" idx="4294967295"/>
          </p:nvPr>
        </p:nvSpPr>
        <p:spPr>
          <a:xfrm>
            <a:off x="142844" y="2192347"/>
            <a:ext cx="9929882" cy="2522537"/>
          </a:xfrm>
        </p:spPr>
        <p:txBody>
          <a:bodyPr/>
          <a:lstStyle/>
          <a:p>
            <a:pPr algn="l">
              <a:defRPr/>
            </a:pPr>
            <a:r>
              <a:rPr lang="ru-RU" sz="3000" b="1" dirty="0" smtClean="0">
                <a:solidFill>
                  <a:schemeClr val="accent2">
                    <a:lumMod val="50000"/>
                  </a:schemeClr>
                </a:solidFill>
                <a:latin typeface="Comic Sans MS" pitchFamily="66" charset="0"/>
              </a:rPr>
              <a:t>		</a:t>
            </a:r>
            <a:br>
              <a:rPr lang="ru-RU" sz="3000" b="1" dirty="0" smtClean="0">
                <a:solidFill>
                  <a:schemeClr val="accent2">
                    <a:lumMod val="50000"/>
                  </a:schemeClr>
                </a:solidFill>
                <a:latin typeface="Comic Sans MS" pitchFamily="66" charset="0"/>
              </a:rPr>
            </a:br>
            <a:r>
              <a:rPr lang="ru-RU" sz="3000" b="1" dirty="0" smtClean="0">
                <a:solidFill>
                  <a:schemeClr val="accent2">
                    <a:lumMod val="50000"/>
                  </a:schemeClr>
                </a:solidFill>
                <a:latin typeface="Comic Sans MS" pitchFamily="66" charset="0"/>
              </a:rPr>
              <a:t/>
            </a:r>
            <a:br>
              <a:rPr lang="ru-RU" sz="3000" b="1" dirty="0" smtClean="0">
                <a:solidFill>
                  <a:schemeClr val="accent2">
                    <a:lumMod val="50000"/>
                  </a:schemeClr>
                </a:solidFill>
                <a:latin typeface="Comic Sans MS" pitchFamily="66" charset="0"/>
              </a:rPr>
            </a:br>
            <a:r>
              <a:rPr lang="ru-RU" sz="3000" b="1" dirty="0" smtClean="0">
                <a:solidFill>
                  <a:schemeClr val="accent2">
                    <a:lumMod val="50000"/>
                  </a:schemeClr>
                </a:solidFill>
                <a:latin typeface="Comic Sans MS" pitchFamily="66" charset="0"/>
              </a:rPr>
              <a:t/>
            </a:r>
            <a:br>
              <a:rPr lang="ru-RU" sz="3000" b="1" dirty="0" smtClean="0">
                <a:solidFill>
                  <a:schemeClr val="accent2">
                    <a:lumMod val="50000"/>
                  </a:schemeClr>
                </a:solidFill>
                <a:latin typeface="Comic Sans MS" pitchFamily="66" charset="0"/>
              </a:rPr>
            </a:br>
            <a:r>
              <a:rPr lang="ru-RU" sz="3000" b="1" dirty="0" smtClean="0">
                <a:solidFill>
                  <a:schemeClr val="accent2">
                    <a:lumMod val="50000"/>
                  </a:schemeClr>
                </a:solidFill>
                <a:latin typeface="Comic Sans MS" pitchFamily="66" charset="0"/>
              </a:rPr>
              <a:t/>
            </a:r>
            <a:br>
              <a:rPr lang="ru-RU" sz="3000" b="1" dirty="0" smtClean="0">
                <a:solidFill>
                  <a:schemeClr val="accent2">
                    <a:lumMod val="50000"/>
                  </a:schemeClr>
                </a:solidFill>
                <a:latin typeface="Comic Sans MS" pitchFamily="66" charset="0"/>
              </a:rPr>
            </a:br>
            <a:r>
              <a:rPr lang="ru-RU" sz="3000" b="1" u="sng" dirty="0" smtClean="0">
                <a:solidFill>
                  <a:schemeClr val="accent2">
                    <a:lumMod val="75000"/>
                  </a:schemeClr>
                </a:solidFill>
                <a:latin typeface="Comic Sans MS" pitchFamily="66" charset="0"/>
              </a:rPr>
              <a:t>Программа составлена на основании</a:t>
            </a:r>
            <a:br>
              <a:rPr lang="ru-RU" sz="3000" b="1" u="sng" dirty="0" smtClean="0">
                <a:solidFill>
                  <a:schemeClr val="accent2">
                    <a:lumMod val="75000"/>
                  </a:schemeClr>
                </a:solidFill>
                <a:latin typeface="Comic Sans MS" pitchFamily="66" charset="0"/>
              </a:rPr>
            </a:br>
            <a:r>
              <a:rPr lang="ru-RU" sz="3000" b="1" dirty="0" smtClean="0">
                <a:solidFill>
                  <a:schemeClr val="accent2">
                    <a:lumMod val="50000"/>
                  </a:schemeClr>
                </a:solidFill>
                <a:latin typeface="Comic Sans MS" pitchFamily="66" charset="0"/>
              </a:rPr>
              <a:t/>
            </a:r>
            <a:br>
              <a:rPr lang="ru-RU" sz="3000" b="1" dirty="0" smtClean="0">
                <a:solidFill>
                  <a:schemeClr val="accent2">
                    <a:lumMod val="50000"/>
                  </a:schemeClr>
                </a:solidFill>
                <a:latin typeface="Comic Sans MS" pitchFamily="66" charset="0"/>
              </a:rPr>
            </a:br>
            <a:r>
              <a:rPr lang="ru-RU" sz="3000" b="1" dirty="0" smtClean="0">
                <a:solidFill>
                  <a:schemeClr val="accent2">
                    <a:lumMod val="50000"/>
                  </a:schemeClr>
                </a:solidFill>
                <a:latin typeface="Comic Sans MS" pitchFamily="66" charset="0"/>
              </a:rPr>
              <a:t>-ФГОС НОО;</a:t>
            </a:r>
            <a:br>
              <a:rPr lang="ru-RU" sz="3000" b="1" dirty="0" smtClean="0">
                <a:solidFill>
                  <a:schemeClr val="accent2">
                    <a:lumMod val="50000"/>
                  </a:schemeClr>
                </a:solidFill>
                <a:latin typeface="Comic Sans MS" pitchFamily="66" charset="0"/>
              </a:rPr>
            </a:br>
            <a:r>
              <a:rPr lang="ru-RU" sz="3000" b="1" dirty="0" smtClean="0">
                <a:solidFill>
                  <a:schemeClr val="accent2">
                    <a:lumMod val="50000"/>
                  </a:schemeClr>
                </a:solidFill>
                <a:latin typeface="Comic Sans MS" pitchFamily="66" charset="0"/>
              </a:rPr>
              <a:t>-программы начального общего образования </a:t>
            </a:r>
            <a:br>
              <a:rPr lang="ru-RU" sz="3000" b="1" dirty="0" smtClean="0">
                <a:solidFill>
                  <a:schemeClr val="accent2">
                    <a:lumMod val="50000"/>
                  </a:schemeClr>
                </a:solidFill>
                <a:latin typeface="Comic Sans MS" pitchFamily="66" charset="0"/>
              </a:rPr>
            </a:br>
            <a:r>
              <a:rPr lang="ru-RU" sz="3000" b="1" dirty="0" smtClean="0">
                <a:solidFill>
                  <a:schemeClr val="accent2">
                    <a:lumMod val="50000"/>
                  </a:schemeClr>
                </a:solidFill>
                <a:latin typeface="Comic Sans MS" pitchFamily="66" charset="0"/>
              </a:rPr>
              <a:t>  МБОУ ДСОШ№3;</a:t>
            </a:r>
            <a:br>
              <a:rPr lang="ru-RU" sz="3000" b="1" dirty="0" smtClean="0">
                <a:solidFill>
                  <a:schemeClr val="accent2">
                    <a:lumMod val="50000"/>
                  </a:schemeClr>
                </a:solidFill>
                <a:latin typeface="Comic Sans MS" pitchFamily="66" charset="0"/>
              </a:rPr>
            </a:br>
            <a:r>
              <a:rPr lang="ru-RU" sz="3000" b="1" dirty="0" smtClean="0">
                <a:solidFill>
                  <a:schemeClr val="accent2">
                    <a:lumMod val="50000"/>
                  </a:schemeClr>
                </a:solidFill>
                <a:latin typeface="Comic Sans MS" pitchFamily="66" charset="0"/>
              </a:rPr>
              <a:t>-ФГОС НОО обучающихся с ОВЗ;</a:t>
            </a:r>
            <a:br>
              <a:rPr lang="ru-RU" sz="3000" b="1" dirty="0" smtClean="0">
                <a:solidFill>
                  <a:schemeClr val="accent2">
                    <a:lumMod val="50000"/>
                  </a:schemeClr>
                </a:solidFill>
                <a:latin typeface="Comic Sans MS" pitchFamily="66" charset="0"/>
              </a:rPr>
            </a:br>
            <a:r>
              <a:rPr lang="ru-RU" sz="3000" b="1" dirty="0" smtClean="0">
                <a:solidFill>
                  <a:schemeClr val="accent2">
                    <a:lumMod val="50000"/>
                  </a:schemeClr>
                </a:solidFill>
                <a:latin typeface="Comic Sans MS" pitchFamily="66" charset="0"/>
              </a:rPr>
              <a:t>-проекта примерной АООП НОО для слепых       обучающихся;</a:t>
            </a:r>
            <a:br>
              <a:rPr lang="ru-RU" sz="3000" b="1" dirty="0" smtClean="0">
                <a:solidFill>
                  <a:schemeClr val="accent2">
                    <a:lumMod val="50000"/>
                  </a:schemeClr>
                </a:solidFill>
                <a:latin typeface="Comic Sans MS" pitchFamily="66" charset="0"/>
              </a:rPr>
            </a:br>
            <a:r>
              <a:rPr lang="ru-RU" sz="3000" b="1" dirty="0" smtClean="0">
                <a:solidFill>
                  <a:schemeClr val="accent2">
                    <a:lumMod val="50000"/>
                  </a:schemeClr>
                </a:solidFill>
                <a:latin typeface="Comic Sans MS" pitchFamily="66" charset="0"/>
              </a:rPr>
              <a:t>- </a:t>
            </a:r>
            <a:r>
              <a:rPr lang="ru-RU" sz="3000" b="1" dirty="0" err="1" smtClean="0">
                <a:solidFill>
                  <a:schemeClr val="accent2">
                    <a:lumMod val="50000"/>
                  </a:schemeClr>
                </a:solidFill>
                <a:latin typeface="Comic Sans MS" pitchFamily="66" charset="0"/>
              </a:rPr>
              <a:t>СаНПиНа</a:t>
            </a:r>
            <a:r>
              <a:rPr lang="ru-RU" sz="3000" b="1" dirty="0" smtClean="0">
                <a:solidFill>
                  <a:schemeClr val="accent2">
                    <a:lumMod val="50000"/>
                  </a:schemeClr>
                </a:solidFill>
                <a:latin typeface="Comic Sans MS" pitchFamily="66" charset="0"/>
              </a:rPr>
              <a:t>;</a:t>
            </a:r>
            <a:br>
              <a:rPr lang="ru-RU" sz="3000" b="1" dirty="0" smtClean="0">
                <a:solidFill>
                  <a:schemeClr val="accent2">
                    <a:lumMod val="50000"/>
                  </a:schemeClr>
                </a:solidFill>
                <a:latin typeface="Comic Sans MS" pitchFamily="66" charset="0"/>
              </a:rPr>
            </a:br>
            <a:r>
              <a:rPr lang="ru-RU" sz="3000" b="1" dirty="0" smtClean="0">
                <a:solidFill>
                  <a:schemeClr val="accent2">
                    <a:lumMod val="50000"/>
                  </a:schemeClr>
                </a:solidFill>
                <a:latin typeface="Comic Sans MS" pitchFamily="66" charset="0"/>
              </a:rPr>
              <a:t>- локальных актов по школе; </a:t>
            </a:r>
            <a:br>
              <a:rPr lang="ru-RU" sz="3000" b="1" dirty="0" smtClean="0">
                <a:solidFill>
                  <a:schemeClr val="accent2">
                    <a:lumMod val="50000"/>
                  </a:schemeClr>
                </a:solidFill>
                <a:latin typeface="Comic Sans MS" pitchFamily="66" charset="0"/>
              </a:rPr>
            </a:br>
            <a:endParaRPr lang="ru-RU" sz="3000" b="1" dirty="0" smtClean="0">
              <a:solidFill>
                <a:schemeClr val="accent2">
                  <a:lumMod val="75000"/>
                </a:schemeClr>
              </a:solidFill>
              <a:latin typeface="Comic Sans MS" pitchFamily="66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sz="quarter" idx="4294967295"/>
          </p:nvPr>
        </p:nvSpPr>
        <p:spPr>
          <a:xfrm>
            <a:off x="0" y="0"/>
            <a:ext cx="6400800" cy="1143000"/>
          </a:xfrm>
        </p:spPr>
        <p:txBody>
          <a:bodyPr/>
          <a:lstStyle/>
          <a:p>
            <a:pPr>
              <a:buFont typeface="Wingdings" pitchFamily="2" charset="2"/>
              <a:buNone/>
              <a:defRPr/>
            </a:pPr>
            <a:r>
              <a:rPr lang="ru-RU" sz="4000" b="1" dirty="0" smtClean="0">
                <a:solidFill>
                  <a:srgbClr val="C00000"/>
                </a:solidFill>
                <a:latin typeface="Comic Sans MS" pitchFamily="66" charset="0"/>
              </a:rPr>
              <a:t>Пояснительная записка</a:t>
            </a:r>
            <a:endParaRPr lang="ru-RU" sz="4000" b="1" dirty="0">
              <a:solidFill>
                <a:srgbClr val="C00000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1857364"/>
            <a:ext cx="9144000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b="1" u="sng" dirty="0" smtClean="0">
                <a:solidFill>
                  <a:schemeClr val="accent2">
                    <a:lumMod val="50000"/>
                  </a:schemeClr>
                </a:solidFill>
                <a:latin typeface="Comic Sans MS" pitchFamily="66" charset="0"/>
              </a:rPr>
              <a:t> Это акты, регламентирующие</a:t>
            </a:r>
          </a:p>
          <a:p>
            <a:pPr algn="just">
              <a:buClr>
                <a:srgbClr val="C00000"/>
              </a:buClr>
              <a:buFont typeface="Wingdings" pitchFamily="2" charset="2"/>
              <a:buChar char="ü"/>
            </a:pPr>
            <a:r>
              <a:rPr lang="ru-RU" sz="2400" b="1" dirty="0" smtClean="0">
                <a:solidFill>
                  <a:schemeClr val="accent2">
                    <a:lumMod val="75000"/>
                  </a:schemeClr>
                </a:solidFill>
                <a:latin typeface="Comic Sans MS" pitchFamily="66" charset="0"/>
              </a:rPr>
              <a:t> правила приема обучающихся;</a:t>
            </a:r>
          </a:p>
          <a:p>
            <a:pPr algn="just">
              <a:buClr>
                <a:srgbClr val="C00000"/>
              </a:buClr>
              <a:buFont typeface="Wingdings" pitchFamily="2" charset="2"/>
              <a:buChar char="ü"/>
            </a:pPr>
            <a:r>
              <a:rPr lang="ru-RU" sz="2400" b="1" dirty="0" smtClean="0">
                <a:solidFill>
                  <a:schemeClr val="accent2">
                    <a:lumMod val="75000"/>
                  </a:schemeClr>
                </a:solidFill>
                <a:latin typeface="Comic Sans MS" pitchFamily="66" charset="0"/>
              </a:rPr>
              <a:t> режим и формы занятий;</a:t>
            </a:r>
          </a:p>
          <a:p>
            <a:pPr algn="just">
              <a:buClr>
                <a:srgbClr val="C00000"/>
              </a:buClr>
              <a:buFont typeface="Wingdings" pitchFamily="2" charset="2"/>
              <a:buChar char="ü"/>
            </a:pPr>
            <a:r>
              <a:rPr lang="ru-RU" sz="2400" b="1" dirty="0" smtClean="0">
                <a:solidFill>
                  <a:schemeClr val="accent2">
                    <a:lumMod val="75000"/>
                  </a:schemeClr>
                </a:solidFill>
                <a:latin typeface="Comic Sans MS" pitchFamily="66" charset="0"/>
              </a:rPr>
              <a:t> периодичность и порядок текущего контроля успеваемости   и промежуточной аттестации;</a:t>
            </a:r>
          </a:p>
          <a:p>
            <a:pPr algn="just">
              <a:buClr>
                <a:srgbClr val="C00000"/>
              </a:buClr>
              <a:buFont typeface="Wingdings" pitchFamily="2" charset="2"/>
              <a:buChar char="ü"/>
            </a:pPr>
            <a:r>
              <a:rPr lang="ru-RU" sz="2400" b="1" dirty="0" smtClean="0">
                <a:solidFill>
                  <a:schemeClr val="accent2">
                    <a:lumMod val="75000"/>
                  </a:schemeClr>
                </a:solidFill>
                <a:latin typeface="Comic Sans MS" pitchFamily="66" charset="0"/>
              </a:rPr>
              <a:t>  порядок и основания перевода, отчисления и    восстановления обучающихся;</a:t>
            </a:r>
          </a:p>
          <a:p>
            <a:pPr algn="just">
              <a:buClr>
                <a:srgbClr val="C00000"/>
              </a:buClr>
              <a:buFont typeface="Wingdings" pitchFamily="2" charset="2"/>
              <a:buChar char="ü"/>
            </a:pPr>
            <a:r>
              <a:rPr lang="ru-RU" sz="2400" b="1" dirty="0" smtClean="0">
                <a:solidFill>
                  <a:schemeClr val="accent2">
                    <a:lumMod val="75000"/>
                  </a:schemeClr>
                </a:solidFill>
                <a:latin typeface="Comic Sans MS" pitchFamily="66" charset="0"/>
              </a:rPr>
              <a:t> порядок оформления возникновения, приостановления и прекращения отношений между образовательной организацией и обучающимися и (или) родителями (законными представителями) несовершеннолетних обучающихся (</a:t>
            </a:r>
            <a:r>
              <a:rPr lang="ru-RU" sz="2400" b="1" dirty="0" smtClean="0">
                <a:solidFill>
                  <a:schemeClr val="accent2">
                    <a:lumMod val="75000"/>
                  </a:schemeClr>
                </a:solidFill>
                <a:latin typeface="Comic Sans MS" pitchFamily="66" charset="0"/>
                <a:hlinkClick r:id="rId2"/>
              </a:rPr>
              <a:t>ч. 2 ст. 30</a:t>
            </a:r>
            <a:r>
              <a:rPr lang="ru-RU" sz="2400" b="1" dirty="0" smtClean="0">
                <a:solidFill>
                  <a:schemeClr val="accent2">
                    <a:lumMod val="75000"/>
                  </a:schemeClr>
                </a:solidFill>
                <a:latin typeface="Comic Sans MS" pitchFamily="66" charset="0"/>
              </a:rPr>
              <a:t> Федерального закона № 273-ФЗ).</a:t>
            </a:r>
            <a:endParaRPr lang="ru-RU" sz="2400" b="1" dirty="0"/>
          </a:p>
        </p:txBody>
      </p:sp>
      <p:sp>
        <p:nvSpPr>
          <p:cNvPr id="3" name="Подзаголовок 2"/>
          <p:cNvSpPr txBox="1">
            <a:spLocks/>
          </p:cNvSpPr>
          <p:nvPr/>
        </p:nvSpPr>
        <p:spPr bwMode="auto">
          <a:xfrm>
            <a:off x="0" y="0"/>
            <a:ext cx="6400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itchFamily="2" charset="2"/>
              <a:buNone/>
              <a:tabLst/>
              <a:defRPr/>
            </a:pPr>
            <a:r>
              <a:rPr kumimoji="0" lang="ru-RU" sz="4000" b="1" i="0" u="none" strike="noStrike" kern="1200" cap="none" spc="0" normalizeH="0" baseline="0" noProof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Пояснительная записка</a:t>
            </a:r>
            <a:endParaRPr kumimoji="0" lang="ru-RU" sz="40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Comic Sans MS" pitchFamily="66" charset="0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71406" y="1192206"/>
            <a:ext cx="8858280" cy="1379538"/>
          </a:xfrm>
        </p:spPr>
        <p:txBody>
          <a:bodyPr/>
          <a:lstStyle/>
          <a:p>
            <a:pPr>
              <a:defRPr/>
            </a:pPr>
            <a:r>
              <a:rPr lang="ru-RU" sz="2400" dirty="0" smtClean="0">
                <a:solidFill>
                  <a:schemeClr val="accent2">
                    <a:lumMod val="50000"/>
                  </a:schemeClr>
                </a:solidFill>
              </a:rPr>
              <a:t/>
            </a:r>
            <a:br>
              <a:rPr lang="ru-RU" sz="2400" dirty="0" smtClean="0">
                <a:solidFill>
                  <a:schemeClr val="accent2">
                    <a:lumMod val="50000"/>
                  </a:schemeClr>
                </a:solidFill>
              </a:rPr>
            </a:br>
            <a:r>
              <a:rPr lang="ru-RU" sz="2400" dirty="0" smtClean="0">
                <a:solidFill>
                  <a:schemeClr val="accent2">
                    <a:lumMod val="50000"/>
                  </a:schemeClr>
                </a:solidFill>
              </a:rPr>
              <a:t/>
            </a:r>
            <a:br>
              <a:rPr lang="ru-RU" sz="2400" dirty="0" smtClean="0">
                <a:solidFill>
                  <a:schemeClr val="accent2">
                    <a:lumMod val="50000"/>
                  </a:schemeClr>
                </a:solidFill>
              </a:rPr>
            </a:br>
            <a:r>
              <a:rPr lang="ru-RU" sz="2400" dirty="0" smtClean="0">
                <a:solidFill>
                  <a:schemeClr val="accent2">
                    <a:lumMod val="50000"/>
                  </a:schemeClr>
                </a:solidFill>
              </a:rPr>
              <a:t/>
            </a:r>
            <a:br>
              <a:rPr lang="ru-RU" sz="2400" dirty="0" smtClean="0">
                <a:solidFill>
                  <a:schemeClr val="accent2">
                    <a:lumMod val="50000"/>
                  </a:schemeClr>
                </a:solidFill>
              </a:rPr>
            </a:br>
            <a:r>
              <a:rPr lang="ru-RU" sz="2400" dirty="0" smtClean="0">
                <a:solidFill>
                  <a:schemeClr val="accent2">
                    <a:lumMod val="50000"/>
                  </a:schemeClr>
                </a:solidFill>
              </a:rPr>
              <a:t/>
            </a:r>
            <a:br>
              <a:rPr lang="ru-RU" sz="2400" dirty="0" smtClean="0">
                <a:solidFill>
                  <a:schemeClr val="accent2">
                    <a:lumMod val="50000"/>
                  </a:schemeClr>
                </a:solidFill>
              </a:rPr>
            </a:br>
            <a:r>
              <a:rPr lang="ru-RU" sz="2400" dirty="0" smtClean="0">
                <a:solidFill>
                  <a:schemeClr val="accent2">
                    <a:lumMod val="50000"/>
                  </a:schemeClr>
                </a:solidFill>
              </a:rPr>
              <a:t/>
            </a:r>
            <a:br>
              <a:rPr lang="ru-RU" sz="2400" dirty="0" smtClean="0">
                <a:solidFill>
                  <a:schemeClr val="accent2">
                    <a:lumMod val="50000"/>
                  </a:schemeClr>
                </a:solidFill>
              </a:rPr>
            </a:br>
            <a:r>
              <a:rPr lang="ru-RU" sz="2400" dirty="0" smtClean="0">
                <a:solidFill>
                  <a:schemeClr val="accent2">
                    <a:lumMod val="50000"/>
                  </a:schemeClr>
                </a:solidFill>
              </a:rPr>
              <a:t/>
            </a:r>
            <a:br>
              <a:rPr lang="ru-RU" sz="2400" dirty="0" smtClean="0">
                <a:solidFill>
                  <a:schemeClr val="accent2">
                    <a:lumMod val="50000"/>
                  </a:schemeClr>
                </a:solidFill>
              </a:rPr>
            </a:br>
            <a:r>
              <a:rPr lang="ru-RU" sz="2400" dirty="0" smtClean="0">
                <a:solidFill>
                  <a:schemeClr val="accent2">
                    <a:lumMod val="50000"/>
                  </a:schemeClr>
                </a:solidFill>
              </a:rPr>
              <a:t/>
            </a:r>
            <a:br>
              <a:rPr lang="ru-RU" sz="2400" dirty="0" smtClean="0">
                <a:solidFill>
                  <a:schemeClr val="accent2">
                    <a:lumMod val="50000"/>
                  </a:schemeClr>
                </a:solidFill>
              </a:rPr>
            </a:br>
            <a:r>
              <a:rPr lang="ru-RU" sz="2400" dirty="0" smtClean="0">
                <a:solidFill>
                  <a:schemeClr val="accent2">
                    <a:lumMod val="50000"/>
                  </a:schemeClr>
                </a:solidFill>
              </a:rPr>
              <a:t/>
            </a:r>
            <a:br>
              <a:rPr lang="ru-RU" sz="2400" dirty="0" smtClean="0">
                <a:solidFill>
                  <a:schemeClr val="accent2">
                    <a:lumMod val="50000"/>
                  </a:schemeClr>
                </a:solidFill>
              </a:rPr>
            </a:br>
            <a:r>
              <a:rPr lang="ru-RU" sz="2400" dirty="0" smtClean="0">
                <a:solidFill>
                  <a:schemeClr val="accent2">
                    <a:lumMod val="50000"/>
                  </a:schemeClr>
                </a:solidFill>
              </a:rPr>
              <a:t/>
            </a:r>
            <a:br>
              <a:rPr lang="ru-RU" sz="2400" dirty="0" smtClean="0">
                <a:solidFill>
                  <a:schemeClr val="accent2">
                    <a:lumMod val="50000"/>
                  </a:schemeClr>
                </a:solidFill>
              </a:rPr>
            </a:br>
            <a:r>
              <a:rPr lang="ru-RU" sz="2400" dirty="0" smtClean="0">
                <a:solidFill>
                  <a:schemeClr val="accent2">
                    <a:lumMod val="50000"/>
                  </a:schemeClr>
                </a:solidFill>
              </a:rPr>
              <a:t/>
            </a:r>
            <a:br>
              <a:rPr lang="ru-RU" sz="2400" dirty="0" smtClean="0">
                <a:solidFill>
                  <a:schemeClr val="accent2">
                    <a:lumMod val="50000"/>
                  </a:schemeClr>
                </a:solidFill>
              </a:rPr>
            </a:br>
            <a:r>
              <a:rPr lang="ru-RU" sz="2400" dirty="0" smtClean="0">
                <a:solidFill>
                  <a:schemeClr val="accent2">
                    <a:lumMod val="50000"/>
                  </a:schemeClr>
                </a:solidFill>
              </a:rPr>
              <a:t/>
            </a:r>
            <a:br>
              <a:rPr lang="ru-RU" sz="2400" dirty="0" smtClean="0">
                <a:solidFill>
                  <a:schemeClr val="accent2">
                    <a:lumMod val="50000"/>
                  </a:schemeClr>
                </a:solidFill>
              </a:rPr>
            </a:br>
            <a:r>
              <a:rPr lang="ru-RU" sz="2400" dirty="0" smtClean="0">
                <a:solidFill>
                  <a:schemeClr val="accent2">
                    <a:lumMod val="50000"/>
                  </a:schemeClr>
                </a:solidFill>
              </a:rPr>
              <a:t/>
            </a:r>
            <a:br>
              <a:rPr lang="ru-RU" sz="2400" dirty="0" smtClean="0">
                <a:solidFill>
                  <a:schemeClr val="accent2">
                    <a:lumMod val="50000"/>
                  </a:schemeClr>
                </a:solidFill>
              </a:rPr>
            </a:br>
            <a:r>
              <a:rPr lang="ru-RU" sz="2400" dirty="0" smtClean="0">
                <a:solidFill>
                  <a:schemeClr val="accent2">
                    <a:lumMod val="50000"/>
                  </a:schemeClr>
                </a:solidFill>
              </a:rPr>
              <a:t/>
            </a:r>
            <a:br>
              <a:rPr lang="ru-RU" sz="2400" dirty="0" smtClean="0">
                <a:solidFill>
                  <a:schemeClr val="accent2">
                    <a:lumMod val="50000"/>
                  </a:schemeClr>
                </a:solidFill>
              </a:rPr>
            </a:br>
            <a:r>
              <a:rPr lang="ru-RU" sz="2400" dirty="0" smtClean="0">
                <a:solidFill>
                  <a:schemeClr val="accent2">
                    <a:lumMod val="50000"/>
                  </a:schemeClr>
                </a:solidFill>
              </a:rPr>
              <a:t/>
            </a:r>
            <a:br>
              <a:rPr lang="ru-RU" sz="2400" dirty="0" smtClean="0">
                <a:solidFill>
                  <a:schemeClr val="accent2">
                    <a:lumMod val="50000"/>
                  </a:schemeClr>
                </a:solidFill>
              </a:rPr>
            </a:br>
            <a:r>
              <a:rPr lang="ru-RU" sz="2400" dirty="0" smtClean="0">
                <a:solidFill>
                  <a:schemeClr val="accent2">
                    <a:lumMod val="50000"/>
                  </a:schemeClr>
                </a:solidFill>
              </a:rPr>
              <a:t/>
            </a:r>
            <a:br>
              <a:rPr lang="ru-RU" sz="2400" dirty="0" smtClean="0">
                <a:solidFill>
                  <a:schemeClr val="accent2">
                    <a:lumMod val="50000"/>
                  </a:schemeClr>
                </a:solidFill>
              </a:rPr>
            </a:br>
            <a:r>
              <a:rPr lang="ru-RU" sz="2400" dirty="0" smtClean="0">
                <a:solidFill>
                  <a:schemeClr val="accent2">
                    <a:lumMod val="50000"/>
                  </a:schemeClr>
                </a:solidFill>
              </a:rPr>
              <a:t>             </a:t>
            </a:r>
            <a:r>
              <a:rPr lang="ru-RU" sz="2400" b="1" dirty="0" smtClean="0">
                <a:solidFill>
                  <a:schemeClr val="accent2">
                    <a:lumMod val="50000"/>
                  </a:schemeClr>
                </a:solidFill>
                <a:latin typeface="Comic Sans MS" pitchFamily="66" charset="0"/>
              </a:rPr>
              <a:t>Данная программа составлена для обучающегося </a:t>
            </a:r>
            <a:r>
              <a:rPr lang="ru-RU" sz="2400" b="1" u="sng" dirty="0" smtClean="0">
                <a:solidFill>
                  <a:srgbClr val="C00000"/>
                </a:solidFill>
                <a:latin typeface="Comic Sans MS" pitchFamily="66" charset="0"/>
              </a:rPr>
              <a:t>1 класса Чистова Кирилла Евгеньевича</a:t>
            </a:r>
            <a:br>
              <a:rPr lang="ru-RU" sz="2400" b="1" u="sng" dirty="0" smtClean="0">
                <a:solidFill>
                  <a:srgbClr val="C00000"/>
                </a:solidFill>
                <a:latin typeface="Comic Sans MS" pitchFamily="66" charset="0"/>
              </a:rPr>
            </a:br>
            <a:r>
              <a:rPr lang="ru-RU" sz="2400" b="1" u="sng" dirty="0" smtClean="0">
                <a:solidFill>
                  <a:schemeClr val="accent2">
                    <a:lumMod val="50000"/>
                  </a:schemeClr>
                </a:solidFill>
                <a:latin typeface="Comic Sans MS" pitchFamily="66" charset="0"/>
              </a:rPr>
              <a:t>(23.08.2007 </a:t>
            </a:r>
            <a:r>
              <a:rPr lang="ru-RU" sz="2400" b="1" u="sng" dirty="0" err="1" smtClean="0">
                <a:solidFill>
                  <a:schemeClr val="accent2">
                    <a:lumMod val="50000"/>
                  </a:schemeClr>
                </a:solidFill>
                <a:latin typeface="Comic Sans MS" pitchFamily="66" charset="0"/>
              </a:rPr>
              <a:t>г.р</a:t>
            </a:r>
            <a:r>
              <a:rPr lang="ru-RU" sz="2400" b="1" u="sng" dirty="0" smtClean="0">
                <a:solidFill>
                  <a:schemeClr val="accent2">
                    <a:lumMod val="50000"/>
                  </a:schemeClr>
                </a:solidFill>
                <a:latin typeface="Comic Sans MS" pitchFamily="66" charset="0"/>
              </a:rPr>
              <a:t>)</a:t>
            </a:r>
            <a:r>
              <a:rPr lang="ru-RU" sz="2400" b="1" dirty="0" smtClean="0">
                <a:solidFill>
                  <a:schemeClr val="accent2">
                    <a:lumMod val="50000"/>
                  </a:schemeClr>
                </a:solidFill>
                <a:latin typeface="Comic Sans MS" pitchFamily="66" charset="0"/>
              </a:rPr>
              <a:t> </a:t>
            </a:r>
            <a:br>
              <a:rPr lang="ru-RU" sz="2400" b="1" dirty="0" smtClean="0">
                <a:solidFill>
                  <a:schemeClr val="accent2">
                    <a:lumMod val="50000"/>
                  </a:schemeClr>
                </a:solidFill>
                <a:latin typeface="Comic Sans MS" pitchFamily="66" charset="0"/>
              </a:rPr>
            </a:br>
            <a:r>
              <a:rPr lang="ru-RU" sz="2400" b="1" dirty="0" smtClean="0">
                <a:solidFill>
                  <a:schemeClr val="accent2">
                    <a:lumMod val="50000"/>
                  </a:schemeClr>
                </a:solidFill>
                <a:latin typeface="Comic Sans MS" pitchFamily="66" charset="0"/>
              </a:rPr>
              <a:t>Мальчик живет в полной семье , есть старшая сестра. В семье царит благоприятный эмоциональный климат. Кирилл общителен, интеллект не нарушен.</a:t>
            </a:r>
            <a:br>
              <a:rPr lang="ru-RU" sz="2400" b="1" dirty="0" smtClean="0">
                <a:solidFill>
                  <a:schemeClr val="accent2">
                    <a:lumMod val="50000"/>
                  </a:schemeClr>
                </a:solidFill>
                <a:latin typeface="Comic Sans MS" pitchFamily="66" charset="0"/>
              </a:rPr>
            </a:br>
            <a:r>
              <a:rPr lang="ru-RU" sz="2400" b="1" dirty="0" smtClean="0">
                <a:solidFill>
                  <a:schemeClr val="accent2">
                    <a:lumMod val="50000"/>
                  </a:schemeClr>
                </a:solidFill>
                <a:latin typeface="Comic Sans MS" pitchFamily="66" charset="0"/>
              </a:rPr>
              <a:t>      </a:t>
            </a:r>
            <a:r>
              <a:rPr lang="ru-RU" sz="2400" b="1" dirty="0" smtClean="0">
                <a:solidFill>
                  <a:srgbClr val="C00000"/>
                </a:solidFill>
                <a:latin typeface="Comic Sans MS" pitchFamily="66" charset="0"/>
              </a:rPr>
              <a:t>Общая характеристика деятельности</a:t>
            </a:r>
            <a:r>
              <a:rPr lang="ru-RU" sz="2400" b="1" dirty="0" smtClean="0">
                <a:solidFill>
                  <a:schemeClr val="accent2">
                    <a:lumMod val="50000"/>
                  </a:schemeClr>
                </a:solidFill>
                <a:latin typeface="Comic Sans MS" pitchFamily="66" charset="0"/>
              </a:rPr>
              <a:t>:</a:t>
            </a:r>
            <a:br>
              <a:rPr lang="ru-RU" sz="2400" b="1" dirty="0" smtClean="0">
                <a:solidFill>
                  <a:schemeClr val="accent2">
                    <a:lumMod val="50000"/>
                  </a:schemeClr>
                </a:solidFill>
                <a:latin typeface="Comic Sans MS" pitchFamily="66" charset="0"/>
              </a:rPr>
            </a:br>
            <a:r>
              <a:rPr lang="ru-RU" sz="2400" b="1" dirty="0" smtClean="0">
                <a:solidFill>
                  <a:schemeClr val="accent2">
                    <a:lumMod val="50000"/>
                  </a:schemeClr>
                </a:solidFill>
                <a:latin typeface="Comic Sans MS" pitchFamily="66" charset="0"/>
              </a:rPr>
              <a:t> замедленность темпа двигательной активности, общее недоразвитие речи, повышенная утомляемость,  необходимы физкультминутки на уроках, дозированность учебного материала, поддержка взрослого при выполнении заданий</a:t>
            </a:r>
            <a:br>
              <a:rPr lang="ru-RU" sz="2400" b="1" dirty="0" smtClean="0">
                <a:solidFill>
                  <a:schemeClr val="accent2">
                    <a:lumMod val="50000"/>
                  </a:schemeClr>
                </a:solidFill>
                <a:latin typeface="Comic Sans MS" pitchFamily="66" charset="0"/>
              </a:rPr>
            </a:br>
            <a:r>
              <a:rPr lang="ru-RU" sz="2400" b="1" dirty="0" smtClean="0">
                <a:solidFill>
                  <a:schemeClr val="accent2">
                    <a:lumMod val="50000"/>
                  </a:schemeClr>
                </a:solidFill>
                <a:latin typeface="Comic Sans MS" pitchFamily="66" charset="0"/>
              </a:rPr>
              <a:t>и организующая помощь.</a:t>
            </a:r>
            <a:br>
              <a:rPr lang="ru-RU" sz="2400" b="1" dirty="0" smtClean="0">
                <a:solidFill>
                  <a:schemeClr val="accent2">
                    <a:lumMod val="50000"/>
                  </a:schemeClr>
                </a:solidFill>
                <a:latin typeface="Comic Sans MS" pitchFamily="66" charset="0"/>
              </a:rPr>
            </a:br>
            <a:r>
              <a:rPr lang="ru-RU" sz="2400" b="1" dirty="0" smtClean="0">
                <a:solidFill>
                  <a:schemeClr val="accent2">
                    <a:lumMod val="50000"/>
                  </a:schemeClr>
                </a:solidFill>
                <a:latin typeface="Comic Sans MS" pitchFamily="66" charset="0"/>
              </a:rPr>
              <a:t>	</a:t>
            </a:r>
          </a:p>
        </p:txBody>
      </p:sp>
      <p:sp>
        <p:nvSpPr>
          <p:cNvPr id="5" name="Подзаголовок 2"/>
          <p:cNvSpPr txBox="1">
            <a:spLocks/>
          </p:cNvSpPr>
          <p:nvPr/>
        </p:nvSpPr>
        <p:spPr bwMode="auto">
          <a:xfrm>
            <a:off x="0" y="0"/>
            <a:ext cx="6400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itchFamily="2" charset="2"/>
              <a:buNone/>
              <a:tabLst/>
              <a:defRPr/>
            </a:pPr>
            <a:r>
              <a:rPr kumimoji="0" lang="ru-RU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Пояснительная записка</a:t>
            </a:r>
            <a:endParaRPr kumimoji="0" lang="ru-RU" sz="40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Comic Sans MS" pitchFamily="66" charset="0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95478" y="1903389"/>
            <a:ext cx="8648522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C00000"/>
                </a:solidFill>
                <a:latin typeface="Comic Sans MS" pitchFamily="66" charset="0"/>
              </a:rPr>
              <a:t>Заключение Брянской областной </a:t>
            </a:r>
          </a:p>
          <a:p>
            <a:pPr algn="ctr"/>
            <a:r>
              <a:rPr lang="ru-RU" sz="2800" b="1" dirty="0" err="1" smtClean="0">
                <a:solidFill>
                  <a:srgbClr val="C00000"/>
                </a:solidFill>
                <a:latin typeface="Comic Sans MS" pitchFamily="66" charset="0"/>
              </a:rPr>
              <a:t>психолого-медико-педагогической</a:t>
            </a:r>
            <a:r>
              <a:rPr lang="ru-RU" sz="2800" b="1" dirty="0" smtClean="0">
                <a:solidFill>
                  <a:srgbClr val="C00000"/>
                </a:solidFill>
                <a:latin typeface="Comic Sans MS" pitchFamily="66" charset="0"/>
              </a:rPr>
              <a:t> комиссии.</a:t>
            </a:r>
            <a:endParaRPr lang="ru-RU" sz="2800" b="1" dirty="0">
              <a:solidFill>
                <a:srgbClr val="C00000"/>
              </a:solidFill>
              <a:latin typeface="Comic Sans MS" pitchFamily="66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0" y="3143248"/>
            <a:ext cx="1157442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ru-RU" sz="2800" b="1" dirty="0" smtClean="0">
                <a:solidFill>
                  <a:schemeClr val="accent2">
                    <a:lumMod val="50000"/>
                  </a:schemeClr>
                </a:solidFill>
                <a:latin typeface="Comic Sans MS" pitchFamily="66" charset="0"/>
              </a:rPr>
              <a:t>Развитие в условиях ранней дефицитарности </a:t>
            </a:r>
          </a:p>
          <a:p>
            <a:pPr marL="457200" indent="-457200"/>
            <a:r>
              <a:rPr lang="ru-RU" sz="2800" b="1" dirty="0" smtClean="0">
                <a:solidFill>
                  <a:schemeClr val="accent2">
                    <a:lumMod val="50000"/>
                  </a:schemeClr>
                </a:solidFill>
                <a:latin typeface="Comic Sans MS" pitchFamily="66" charset="0"/>
              </a:rPr>
              <a:t>    зрительного анализатора.</a:t>
            </a:r>
          </a:p>
          <a:p>
            <a:r>
              <a:rPr lang="ru-RU" sz="2800" b="1" dirty="0" smtClean="0">
                <a:solidFill>
                  <a:schemeClr val="accent2">
                    <a:lumMod val="50000"/>
                  </a:schemeClr>
                </a:solidFill>
                <a:latin typeface="Comic Sans MS" pitchFamily="66" charset="0"/>
              </a:rPr>
              <a:t>2. Парциальное недоразвитие смешанного типа </a:t>
            </a:r>
          </a:p>
          <a:p>
            <a:r>
              <a:rPr lang="ru-RU" sz="2800" b="1" dirty="0" smtClean="0">
                <a:solidFill>
                  <a:schemeClr val="accent2">
                    <a:lumMod val="50000"/>
                  </a:schemeClr>
                </a:solidFill>
                <a:latin typeface="Comic Sans MS" pitchFamily="66" charset="0"/>
              </a:rPr>
              <a:t>    выраженной степени.</a:t>
            </a:r>
          </a:p>
          <a:p>
            <a:r>
              <a:rPr lang="ru-RU" sz="2800" b="1" dirty="0" smtClean="0">
                <a:solidFill>
                  <a:schemeClr val="accent2">
                    <a:lumMod val="50000"/>
                  </a:schemeClr>
                </a:solidFill>
                <a:latin typeface="Comic Sans MS" pitchFamily="66" charset="0"/>
              </a:rPr>
              <a:t>3. Общее недоразвитие речи  третьего уровня.</a:t>
            </a:r>
            <a:endParaRPr lang="ru-RU" sz="2800" b="1" dirty="0">
              <a:solidFill>
                <a:schemeClr val="accent2">
                  <a:lumMod val="50000"/>
                </a:schemeClr>
              </a:solidFill>
              <a:latin typeface="Comic Sans MS" pitchFamily="66" charset="0"/>
            </a:endParaRPr>
          </a:p>
        </p:txBody>
      </p:sp>
      <p:sp>
        <p:nvSpPr>
          <p:cNvPr id="8" name="Подзаголовок 2"/>
          <p:cNvSpPr txBox="1">
            <a:spLocks/>
          </p:cNvSpPr>
          <p:nvPr/>
        </p:nvSpPr>
        <p:spPr bwMode="auto">
          <a:xfrm>
            <a:off x="0" y="0"/>
            <a:ext cx="6400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itchFamily="2" charset="2"/>
              <a:buNone/>
              <a:tabLst/>
              <a:defRPr/>
            </a:pPr>
            <a:r>
              <a:rPr kumimoji="0" lang="ru-RU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Пояснительная записка</a:t>
            </a:r>
            <a:endParaRPr kumimoji="0" lang="ru-RU" sz="40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Comic Sans MS" pitchFamily="66" charset="0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3366" y="2703016"/>
            <a:ext cx="9193542" cy="378565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>
                <a:solidFill>
                  <a:schemeClr val="accent2">
                    <a:lumMod val="50000"/>
                  </a:schemeClr>
                </a:solidFill>
                <a:latin typeface="Comic Sans MS" pitchFamily="66" charset="0"/>
              </a:rPr>
              <a:t>1.Обучение по адаптированной общеобразовательной </a:t>
            </a:r>
          </a:p>
          <a:p>
            <a:r>
              <a:rPr lang="ru-RU" sz="2400" b="1" dirty="0" smtClean="0">
                <a:solidFill>
                  <a:schemeClr val="accent2">
                    <a:lumMod val="50000"/>
                  </a:schemeClr>
                </a:solidFill>
                <a:latin typeface="Comic Sans MS" pitchFamily="66" charset="0"/>
              </a:rPr>
              <a:t>программе для слепых обучающихся (вариант 3.2).</a:t>
            </a:r>
          </a:p>
          <a:p>
            <a:r>
              <a:rPr lang="ru-RU" sz="2400" b="1" dirty="0" smtClean="0">
                <a:solidFill>
                  <a:schemeClr val="accent2">
                    <a:lumMod val="50000"/>
                  </a:schemeClr>
                </a:solidFill>
                <a:latin typeface="Comic Sans MS" pitchFamily="66" charset="0"/>
              </a:rPr>
              <a:t>2.Организация обучения на основе применения</a:t>
            </a:r>
          </a:p>
          <a:p>
            <a:r>
              <a:rPr lang="ru-RU" sz="2400" b="1" dirty="0" smtClean="0">
                <a:solidFill>
                  <a:schemeClr val="accent2">
                    <a:lumMod val="50000"/>
                  </a:schemeClr>
                </a:solidFill>
                <a:latin typeface="Comic Sans MS" pitchFamily="66" charset="0"/>
              </a:rPr>
              <a:t> рельефно-точечной системы обозначений Брайля.</a:t>
            </a:r>
          </a:p>
          <a:p>
            <a:r>
              <a:rPr lang="ru-RU" sz="2400" b="1" dirty="0" smtClean="0">
                <a:solidFill>
                  <a:schemeClr val="accent2">
                    <a:lumMod val="50000"/>
                  </a:schemeClr>
                </a:solidFill>
                <a:latin typeface="Comic Sans MS" pitchFamily="66" charset="0"/>
              </a:rPr>
              <a:t>3.Организация образовательного процесса в соответствии</a:t>
            </a:r>
          </a:p>
          <a:p>
            <a:r>
              <a:rPr lang="ru-RU" sz="2400" b="1" dirty="0" smtClean="0">
                <a:solidFill>
                  <a:schemeClr val="accent2">
                    <a:lumMod val="50000"/>
                  </a:schemeClr>
                </a:solidFill>
                <a:latin typeface="Comic Sans MS" pitchFamily="66" charset="0"/>
              </a:rPr>
              <a:t> с </a:t>
            </a:r>
            <a:r>
              <a:rPr lang="ru-RU" sz="2400" b="1" dirty="0" err="1" smtClean="0">
                <a:solidFill>
                  <a:schemeClr val="accent2">
                    <a:lumMod val="50000"/>
                  </a:schemeClr>
                </a:solidFill>
                <a:latin typeface="Comic Sans MS" pitchFamily="66" charset="0"/>
              </a:rPr>
              <a:t>офтальмо-эргономическими</a:t>
            </a:r>
            <a:r>
              <a:rPr lang="ru-RU" sz="2400" b="1" dirty="0" smtClean="0">
                <a:solidFill>
                  <a:schemeClr val="accent2">
                    <a:lumMod val="50000"/>
                  </a:schemeClr>
                </a:solidFill>
                <a:latin typeface="Comic Sans MS" pitchFamily="66" charset="0"/>
              </a:rPr>
              <a:t> рекомендациями.</a:t>
            </a:r>
          </a:p>
          <a:p>
            <a:r>
              <a:rPr lang="ru-RU" sz="2400" b="1" dirty="0" smtClean="0">
                <a:solidFill>
                  <a:schemeClr val="accent2">
                    <a:lumMod val="50000"/>
                  </a:schemeClr>
                </a:solidFill>
                <a:latin typeface="Comic Sans MS" pitchFamily="66" charset="0"/>
              </a:rPr>
              <a:t>4.Занятия с психологом по развитию </a:t>
            </a:r>
            <a:r>
              <a:rPr lang="ru-RU" sz="2400" b="1" dirty="0" err="1" smtClean="0">
                <a:solidFill>
                  <a:schemeClr val="accent2">
                    <a:lumMod val="50000"/>
                  </a:schemeClr>
                </a:solidFill>
                <a:latin typeface="Comic Sans MS" pitchFamily="66" charset="0"/>
              </a:rPr>
              <a:t>психоматорной</a:t>
            </a:r>
            <a:endParaRPr lang="ru-RU" sz="2400" b="1" dirty="0" smtClean="0">
              <a:solidFill>
                <a:schemeClr val="accent2">
                  <a:lumMod val="50000"/>
                </a:schemeClr>
              </a:solidFill>
              <a:latin typeface="Comic Sans MS" pitchFamily="66" charset="0"/>
            </a:endParaRPr>
          </a:p>
          <a:p>
            <a:r>
              <a:rPr lang="ru-RU" sz="2400" b="1" dirty="0" smtClean="0">
                <a:solidFill>
                  <a:schemeClr val="accent2">
                    <a:lumMod val="50000"/>
                  </a:schemeClr>
                </a:solidFill>
                <a:latin typeface="Comic Sans MS" pitchFamily="66" charset="0"/>
              </a:rPr>
              <a:t>сферы пространственных представлений.</a:t>
            </a:r>
          </a:p>
          <a:p>
            <a:r>
              <a:rPr lang="ru-RU" sz="2400" b="1" dirty="0" smtClean="0">
                <a:solidFill>
                  <a:schemeClr val="accent2">
                    <a:lumMod val="50000"/>
                  </a:schemeClr>
                </a:solidFill>
                <a:latin typeface="Comic Sans MS" pitchFamily="66" charset="0"/>
              </a:rPr>
              <a:t>5.Занятия с логопедом.</a:t>
            </a:r>
          </a:p>
          <a:p>
            <a:endParaRPr lang="ru-RU" sz="2400" b="1" dirty="0">
              <a:solidFill>
                <a:schemeClr val="accent2">
                  <a:lumMod val="50000"/>
                </a:schemeClr>
              </a:solidFill>
              <a:latin typeface="Comic Sans MS" pitchFamily="66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000232" y="2071678"/>
            <a:ext cx="488787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>
                <a:solidFill>
                  <a:srgbClr val="C00000"/>
                </a:solidFill>
                <a:latin typeface="Comic Sans MS" pitchFamily="66" charset="0"/>
              </a:rPr>
              <a:t>Рекомендации БО ПМПК:</a:t>
            </a:r>
            <a:endParaRPr lang="ru-RU" sz="2800" b="1" dirty="0">
              <a:solidFill>
                <a:srgbClr val="C00000"/>
              </a:solidFill>
              <a:latin typeface="Comic Sans MS" pitchFamily="66" charset="0"/>
            </a:endParaRPr>
          </a:p>
        </p:txBody>
      </p:sp>
      <p:sp>
        <p:nvSpPr>
          <p:cNvPr id="4" name="Подзаголовок 2"/>
          <p:cNvSpPr txBox="1">
            <a:spLocks/>
          </p:cNvSpPr>
          <p:nvPr/>
        </p:nvSpPr>
        <p:spPr bwMode="auto">
          <a:xfrm>
            <a:off x="0" y="0"/>
            <a:ext cx="6400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itchFamily="2" charset="2"/>
              <a:buNone/>
              <a:tabLst/>
              <a:defRPr/>
            </a:pPr>
            <a:r>
              <a:rPr kumimoji="0" lang="ru-RU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Пояснительная записка</a:t>
            </a:r>
            <a:endParaRPr kumimoji="0" lang="ru-RU" sz="40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Comic Sans MS" pitchFamily="66" charset="0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одзаголовок 2"/>
          <p:cNvSpPr txBox="1">
            <a:spLocks/>
          </p:cNvSpPr>
          <p:nvPr/>
        </p:nvSpPr>
        <p:spPr bwMode="auto">
          <a:xfrm>
            <a:off x="0" y="0"/>
            <a:ext cx="6400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itchFamily="2" charset="2"/>
              <a:buNone/>
              <a:tabLst/>
              <a:defRPr/>
            </a:pPr>
            <a:r>
              <a:rPr kumimoji="0" lang="ru-RU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Пояснительная записка</a:t>
            </a:r>
            <a:endParaRPr kumimoji="0" lang="ru-RU" sz="40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Comic Sans MS" pitchFamily="66" charset="0"/>
              <a:ea typeface="+mn-ea"/>
              <a:cs typeface="+mn-cs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0" y="2071678"/>
            <a:ext cx="9144000" cy="47705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200" b="1" dirty="0" smtClean="0">
                <a:solidFill>
                  <a:srgbClr val="C00000"/>
                </a:solidFill>
                <a:latin typeface="Comic Sans MS" pitchFamily="66" charset="0"/>
              </a:rPr>
              <a:t>Особенности эмоционально - личностного развития ребенка: </a:t>
            </a:r>
          </a:p>
          <a:p>
            <a:pPr algn="ctr"/>
            <a:endParaRPr lang="ru-RU" sz="2000" b="1" dirty="0" smtClean="0">
              <a:solidFill>
                <a:srgbClr val="C00000"/>
              </a:solidFill>
              <a:latin typeface="Comic Sans MS" pitchFamily="66" charset="0"/>
            </a:endParaRPr>
          </a:p>
          <a:p>
            <a:pPr algn="ctr"/>
            <a:r>
              <a:rPr lang="ru-RU" sz="2400" b="1" dirty="0" smtClean="0">
                <a:solidFill>
                  <a:schemeClr val="accent2">
                    <a:lumMod val="50000"/>
                  </a:schemeClr>
                </a:solidFill>
                <a:latin typeface="Comic Sans MS" pitchFamily="66" charset="0"/>
              </a:rPr>
              <a:t>любит играть в  игры и общаться с одноклассниками, общителен, положительное отношение к школе, эмоционально возбудим, сильно переживает ситуации «неуспеха».</a:t>
            </a:r>
          </a:p>
          <a:p>
            <a:pPr algn="ctr"/>
            <a:r>
              <a:rPr lang="ru-RU" sz="2400" b="1" dirty="0" smtClean="0">
                <a:solidFill>
                  <a:schemeClr val="accent2">
                    <a:lumMod val="50000"/>
                  </a:schemeClr>
                </a:solidFill>
                <a:latin typeface="Comic Sans MS" pitchFamily="66" charset="0"/>
              </a:rPr>
              <a:t> </a:t>
            </a:r>
            <a:br>
              <a:rPr lang="ru-RU" sz="2400" b="1" dirty="0" smtClean="0">
                <a:solidFill>
                  <a:schemeClr val="accent2">
                    <a:lumMod val="50000"/>
                  </a:schemeClr>
                </a:solidFill>
                <a:latin typeface="Comic Sans MS" pitchFamily="66" charset="0"/>
              </a:rPr>
            </a:br>
            <a:r>
              <a:rPr lang="ru-RU" sz="2400" b="1" dirty="0" smtClean="0">
                <a:solidFill>
                  <a:schemeClr val="accent2">
                    <a:lumMod val="50000"/>
                  </a:schemeClr>
                </a:solidFill>
                <a:latin typeface="Comic Sans MS" pitchFamily="66" charset="0"/>
              </a:rPr>
              <a:t>         </a:t>
            </a:r>
            <a:r>
              <a:rPr lang="ru-RU" sz="2200" b="1" dirty="0" smtClean="0">
                <a:solidFill>
                  <a:srgbClr val="C00000"/>
                </a:solidFill>
                <a:latin typeface="Comic Sans MS" pitchFamily="66" charset="0"/>
              </a:rPr>
              <a:t>Освоение образовательной программы по предметам:</a:t>
            </a:r>
          </a:p>
          <a:p>
            <a:pPr algn="just"/>
            <a:r>
              <a:rPr lang="ru-RU" sz="2200" b="1" dirty="0" smtClean="0">
                <a:solidFill>
                  <a:schemeClr val="accent2">
                    <a:lumMod val="50000"/>
                  </a:schemeClr>
                </a:solidFill>
                <a:latin typeface="Comic Sans MS" pitchFamily="66" charset="0"/>
              </a:rPr>
              <a:t> </a:t>
            </a:r>
          </a:p>
          <a:p>
            <a:pPr algn="ctr"/>
            <a:r>
              <a:rPr lang="ru-RU" sz="2400" b="1" dirty="0" smtClean="0">
                <a:solidFill>
                  <a:schemeClr val="accent2">
                    <a:lumMod val="50000"/>
                  </a:schemeClr>
                </a:solidFill>
                <a:latin typeface="Comic Sans MS" pitchFamily="66" charset="0"/>
              </a:rPr>
              <a:t>запоминает алгоритм изучения букв и звуков, производит логические рассуждения, отвечает на вопросы, школу посещает с удовольствием, требуется больше времени для обдумывания условия. </a:t>
            </a:r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занятие 10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занятие 10</Template>
  <TotalTime>524</TotalTime>
  <Words>870</Words>
  <Application>Microsoft Office PowerPoint</Application>
  <PresentationFormat>Экран (4:3)</PresentationFormat>
  <Paragraphs>142</Paragraphs>
  <Slides>28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28</vt:i4>
      </vt:variant>
    </vt:vector>
  </HeadingPairs>
  <TitlesOfParts>
    <vt:vector size="29" baseType="lpstr">
      <vt:lpstr>занятие 10</vt:lpstr>
      <vt:lpstr>Слайд 1</vt:lpstr>
      <vt:lpstr>                                                                                 «Утверждаю»                                                                                              Директор МБОУ                         Д СОШ № 3                                                                                             __________Д. В. Ромашков   Адаптированная образовательная  программа  для обучающегося с ОВЗ  1 класса МБОУ  ДСОШ № 3  Чистова Кирилла  На 2015/2016 год  Согласована  с родителями  ___________О. В. Чистова, Е. Б. Чистов       «_____»________»2015 г</vt:lpstr>
      <vt:lpstr>        1. Емельянова О. Е 2. Моисеенко О. В. 3. Савченко Е. Н. 4. Маркелова Н. М. 5. Долматова В. Д. 6. Креулян С. А.</vt:lpstr>
      <vt:lpstr>      Программа составлена на основании  -ФГОС НОО; -программы начального общего образования    МБОУ ДСОШ№3; -ФГОС НОО обучающихся с ОВЗ; -проекта примерной АООП НОО для слепых       обучающихся; - СаНПиНа; - локальных актов по школе;  </vt:lpstr>
      <vt:lpstr>Слайд 5</vt:lpstr>
      <vt:lpstr>                            Данная программа составлена для обучающегося 1 класса Чистова Кирилла Евгеньевича (23.08.2007 г.р)  Мальчик живет в полной семье , есть старшая сестра. В семье царит благоприятный эмоциональный климат. Кирилл общителен, интеллект не нарушен.       Общая характеристика деятельности:  замедленность темпа двигательной активности, общее недоразвитие речи, повышенная утомляемость,  необходимы физкультминутки на уроках, дозированность учебного материала, поддержка взрослого при выполнении заданий и организующая помощь.  </vt:lpstr>
      <vt:lpstr>Слайд 7</vt:lpstr>
      <vt:lpstr>Слайд 8</vt:lpstr>
      <vt:lpstr>Слайд 9</vt:lpstr>
      <vt:lpstr>         Диагноз: катаракта сетчатки глаза   Ожидание родителей: - развитие речи, - усвоение программы на доступном    уровне, - развитие памяти, -развитие комфортного общения со сверстниками. 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  <vt:lpstr>Слайд 22</vt:lpstr>
      <vt:lpstr>Слайд 23</vt:lpstr>
      <vt:lpstr>Мониторинг достижений</vt:lpstr>
      <vt:lpstr>Слайд 25</vt:lpstr>
      <vt:lpstr>Рекомендации родителям</vt:lpstr>
      <vt:lpstr>Слайд 27</vt:lpstr>
      <vt:lpstr>                                                                                 «Утверждаю»                                                                                              Директор МБОУ                         Д СОШ № 3                                                                                             __________Д. В. Ромашков   Адаптированная образовательная  программа  для обучающегося с ОВЗ  1 класса МБОУ  ДСОШ № 3  Чистова Кирилла  На 2015/2016 год  Согласована  с родителями  ___________О. В. Чистова, Е. Б. Чистов       «_____»________»2015 г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Admin</dc:creator>
  <cp:lastModifiedBy>User</cp:lastModifiedBy>
  <cp:revision>53</cp:revision>
  <dcterms:created xsi:type="dcterms:W3CDTF">2015-01-26T17:31:34Z</dcterms:created>
  <dcterms:modified xsi:type="dcterms:W3CDTF">2015-10-03T08:10:00Z</dcterms:modified>
</cp:coreProperties>
</file>