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6E1C0-D39B-4821-B6F9-966F1B3DBC5A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9A57E-2E6F-46F4-BAAF-C6D9BD0BF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3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Наложение </a:t>
            </a:r>
            <a:r>
              <a:rPr lang="ru-RU" dirty="0" err="1" smtClean="0"/>
              <a:t>админитсративное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9A57E-2E6F-46F4-BAAF-C6D9BD0BF90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2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6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9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5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7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7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70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290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9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75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98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2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48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23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45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42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26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9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E38CC7-6C15-4B38-81B8-67426091B24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8E6311-1758-47B9-A3E8-868673E4BF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7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6C5B73-6D54-4D60-9F8A-4BE1CE7DFC1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03.02.2015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9936C4-5C7E-4EF1-AB27-130105A9376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32047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Конвенция о правах ребенка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136904" cy="532859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Статья 18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Государства – участники принимают все возможные усилия к тому, чтобы обеспечить признание принципа общей и одинаково	 ответственности обоих родителе за воспитание и развитие ребенка. Родители или в соответствующих случаях опекуны несут основную ответственность за воспитание и развитие ребенка. Наилучшие интересы ребенка являются предметом их основной заботы.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Статья 28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Государства – участники признают право ребенка на образование, и с целью постепенного достижения этого права на основе равных возможностей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424935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Дать ребенку начальное общее, основное общее, среднее общее, образование в семье.</a:t>
            </a:r>
            <a:br>
              <a:rPr lang="ru-RU" sz="2800" dirty="0" smtClean="0"/>
            </a:br>
            <a:r>
              <a:rPr lang="ru-RU" sz="2800" dirty="0" smtClean="0"/>
              <a:t>Знакомиться:</a:t>
            </a:r>
            <a:br>
              <a:rPr lang="ru-RU" sz="2800" dirty="0" smtClean="0"/>
            </a:br>
            <a:r>
              <a:rPr lang="ru-RU" sz="2800" u="sng" dirty="0" smtClean="0"/>
              <a:t>Уставом школы</a:t>
            </a:r>
            <a:br>
              <a:rPr lang="ru-RU" sz="2800" u="sng" dirty="0" smtClean="0"/>
            </a:br>
            <a:r>
              <a:rPr lang="ru-RU" sz="2800" u="sng" dirty="0" smtClean="0"/>
              <a:t> Лицензией на образовательную деятельность</a:t>
            </a:r>
            <a:br>
              <a:rPr lang="ru-RU" sz="2800" u="sng" dirty="0" smtClean="0"/>
            </a:br>
            <a:r>
              <a:rPr lang="ru-RU" sz="2800" u="sng" dirty="0" smtClean="0"/>
              <a:t>Свидетельством об аккредитации</a:t>
            </a:r>
            <a:br>
              <a:rPr lang="ru-RU" sz="2800" u="sng" dirty="0" smtClean="0"/>
            </a:br>
            <a:r>
              <a:rPr lang="ru-RU" sz="2800" u="sng" dirty="0" smtClean="0"/>
              <a:t>Образовательными технологиями</a:t>
            </a:r>
            <a:br>
              <a:rPr lang="ru-RU" sz="2800" u="sng" dirty="0" smtClean="0"/>
            </a:br>
            <a:r>
              <a:rPr lang="ru-RU" sz="2800" u="sng" dirty="0" smtClean="0"/>
              <a:t>Учебным планом</a:t>
            </a:r>
            <a:br>
              <a:rPr lang="ru-RU" sz="2800" u="sng" dirty="0" smtClean="0"/>
            </a:br>
            <a:r>
              <a:rPr lang="ru-RU" sz="2800" u="sng" dirty="0" smtClean="0"/>
              <a:t>Системой оценивания учащихся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424936" cy="504056"/>
          </a:xfrm>
        </p:spPr>
        <p:txBody>
          <a:bodyPr/>
          <a:lstStyle/>
          <a:p>
            <a:r>
              <a:rPr lang="ru-RU" dirty="0" smtClean="0"/>
              <a:t>Согласно Закону, Вы имеете право: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776863" cy="4824536"/>
          </a:xfrm>
        </p:spPr>
        <p:txBody>
          <a:bodyPr/>
          <a:lstStyle/>
          <a:p>
            <a:pPr algn="just"/>
            <a:r>
              <a:rPr lang="ru-RU" sz="2000" dirty="0" smtClean="0"/>
              <a:t>Защищать права и законные интересы обучающихся</a:t>
            </a:r>
            <a:br>
              <a:rPr lang="ru-RU" sz="2000" dirty="0" smtClean="0"/>
            </a:br>
            <a:r>
              <a:rPr lang="ru-RU" sz="2000" dirty="0" smtClean="0"/>
              <a:t>Получать информацию о видах планируемых обследований ().педагогических, </a:t>
            </a:r>
            <a:r>
              <a:rPr lang="ru-RU" sz="2000" dirty="0" err="1" smtClean="0"/>
              <a:t>психолого</a:t>
            </a:r>
            <a:r>
              <a:rPr lang="ru-RU" sz="2000" dirty="0" smtClean="0"/>
              <a:t> – педагогических), давать согласие или отказаться от проведения или участия в них.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Присутствовать на обследовании ребенка </a:t>
            </a:r>
            <a:r>
              <a:rPr lang="ru-RU" sz="2000" dirty="0" err="1" smtClean="0"/>
              <a:t>психолого</a:t>
            </a:r>
            <a:r>
              <a:rPr lang="ru-RU" sz="2000" dirty="0" smtClean="0"/>
              <a:t> – </a:t>
            </a:r>
            <a:r>
              <a:rPr lang="ru-RU" sz="2000" dirty="0" err="1" smtClean="0"/>
              <a:t>медико</a:t>
            </a:r>
            <a:r>
              <a:rPr lang="ru-RU" sz="2000" dirty="0" smtClean="0"/>
              <a:t> – педагогической комиссией, при обсуждении результатов  обследования и рекомендаций, высказывать свое мнение относительно предлагаемых условий  для организации обучения и воспитания ребенка.</a:t>
            </a:r>
            <a:br>
              <a:rPr lang="ru-RU" sz="2000" dirty="0" smtClean="0"/>
            </a:b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Принимать участие в управлении школой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6812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Согласно Закону Вы имеете право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Конституция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Ст. 38 ч.2 Забота о детях, их воспитание – равное право и обязанность родителей.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Ст.43.ч.4 Основное общее образование обязательно. Родители или лица, их заменяющие, обеспечивают получение детьми основного общего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71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Семейный кодекс РФ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Статья 61 Равенство прав и обязанностей родителей</a:t>
            </a:r>
          </a:p>
          <a:p>
            <a:r>
              <a:rPr lang="ru-RU" sz="1800" dirty="0" smtClean="0"/>
              <a:t>Родители имеют равные права и несу равные обязанности в отношении своих детей.</a:t>
            </a:r>
          </a:p>
          <a:p>
            <a:r>
              <a:rPr lang="ru-RU" sz="1800" dirty="0" smtClean="0"/>
              <a:t>Родительские права прекращаются  по достижению детьми возраста 18 лет, а также при вступлении несовершеннолетних в брак и в других установленных законом случаях приобретения детьми полной дееспособности до достижения ими совершеннолетия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538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Права и обязанности родителей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Ст. 63 Права и обязанности родителей по воспитанию  и образованию детей.</a:t>
            </a:r>
          </a:p>
          <a:p>
            <a:r>
              <a:rPr lang="ru-RU" sz="2000" dirty="0" smtClean="0"/>
              <a:t>Родители имеют право и обязаны воспитывать свои детей. Они обязаны заботиться о здоровье, физическом, психическом духовном, нравственном развитии своих детей.</a:t>
            </a:r>
          </a:p>
          <a:p>
            <a:r>
              <a:rPr lang="ru-RU" sz="2000" dirty="0" smtClean="0"/>
              <a:t>Родители имеют преимущественное право в воспитании своих дете</a:t>
            </a:r>
            <a:r>
              <a:rPr lang="ru-RU" sz="2000" dirty="0"/>
              <a:t>й</a:t>
            </a:r>
            <a:r>
              <a:rPr lang="ru-RU" sz="2000" dirty="0" smtClean="0"/>
              <a:t> перед другими лицами.</a:t>
            </a:r>
          </a:p>
          <a:p>
            <a:r>
              <a:rPr lang="ru-RU" sz="2000" dirty="0" smtClean="0"/>
              <a:t>Родители  обеспечить  получение детьми основного общего образования и создать условия для получения ими среднего общего образования.</a:t>
            </a:r>
          </a:p>
          <a:p>
            <a:r>
              <a:rPr lang="ru-RU" sz="2000" dirty="0" smtClean="0"/>
              <a:t>Родители с учетом  мнения детей имеют право выбора образовательного учреждения и формы обучения детей до получения ими основного общего образования.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084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Права обязанности родителей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dirty="0" smtClean="0"/>
              <a:t>Статья 64 Права и обязанности родителе по защите прав и интересов детей.</a:t>
            </a:r>
          </a:p>
          <a:p>
            <a:pPr algn="just"/>
            <a:r>
              <a:rPr lang="ru-RU" sz="2000" dirty="0" smtClean="0"/>
              <a:t>Защита прав и интересов детей возлагается на их родителей. Родители являются законными представителями детей и выступают в защиту их прав и интересов в отношениях с любыми  физическим и </a:t>
            </a:r>
            <a:r>
              <a:rPr lang="ru-RU" sz="2000" dirty="0" err="1" smtClean="0"/>
              <a:t>и</a:t>
            </a:r>
            <a:r>
              <a:rPr lang="ru-RU" sz="2000" dirty="0"/>
              <a:t> </a:t>
            </a:r>
            <a:r>
              <a:rPr lang="ru-RU" sz="2000" dirty="0" smtClean="0"/>
              <a:t>юридическими лицами, в </a:t>
            </a:r>
            <a:r>
              <a:rPr lang="ru-RU" sz="2000" dirty="0"/>
              <a:t>т</a:t>
            </a:r>
            <a:r>
              <a:rPr lang="ru-RU" sz="2000" dirty="0" smtClean="0"/>
              <a:t>ом числе в судах, без специальных полномочий.</a:t>
            </a:r>
          </a:p>
          <a:p>
            <a:pPr marL="0" indent="0" algn="just">
              <a:buNone/>
            </a:pPr>
            <a:r>
              <a:rPr lang="ru-RU" sz="2200" b="1" dirty="0" smtClean="0"/>
              <a:t>Статья 65. Осуществление родительских прав.</a:t>
            </a:r>
          </a:p>
          <a:p>
            <a:pPr marL="0" indent="0" algn="just">
              <a:buNone/>
            </a:pPr>
            <a:r>
              <a:rPr lang="ru-RU" sz="2000" dirty="0" smtClean="0"/>
              <a:t>Родительские права не могут осуществляться  в противоречии с интересами детей. Обеспечение интересов детей должно предметом  основной заботы родителей. При осуществлении родительских прав родители не должны причинять вред физическому и психическому здоровью детей. Способы воспитания детей должны исключать пренебрежительное, жестокое, грубое, унижающее человеческое достоинство отношение, оскорбление или эксплуатацию детей.</a:t>
            </a:r>
          </a:p>
        </p:txBody>
      </p:sp>
    </p:spTree>
    <p:extLst>
      <p:ext uri="{BB962C8B-B14F-4D97-AF65-F5344CB8AC3E}">
        <p14:creationId xmlns:p14="http://schemas.microsoft.com/office/powerpoint/2010/main" val="30185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Семейно</a:t>
            </a:r>
            <a:r>
              <a:rPr lang="ru-RU" sz="2400" dirty="0" smtClean="0">
                <a:solidFill>
                  <a:schemeClr val="tx1"/>
                </a:solidFill>
              </a:rPr>
              <a:t> – правовая ответственность родителей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Статья 69 Лишение родительских прав</a:t>
            </a:r>
          </a:p>
          <a:p>
            <a:pPr algn="just"/>
            <a:r>
              <a:rPr lang="ru-RU" sz="2000" dirty="0" smtClean="0"/>
              <a:t>Родители (один из них) могут быть лишены родительских прав если они:</a:t>
            </a:r>
          </a:p>
          <a:p>
            <a:pPr algn="just"/>
            <a:r>
              <a:rPr lang="ru-RU" sz="2000" dirty="0" smtClean="0"/>
              <a:t>Уклоняются от выполнения родительских обязанностей, в том числе при злостном уклонении от уплаты алиментов;</a:t>
            </a:r>
          </a:p>
          <a:p>
            <a:pPr algn="just"/>
            <a:r>
              <a:rPr lang="ru-RU" sz="2000" dirty="0" smtClean="0"/>
              <a:t>Злоупотребляют родительскими правами</a:t>
            </a:r>
          </a:p>
          <a:p>
            <a:pPr algn="just"/>
            <a:r>
              <a:rPr lang="ru-RU" sz="2000" dirty="0" smtClean="0"/>
              <a:t>Жестоко обращаются с детьми, в том числе применяют физическое и психическое насилие над ними, покушаются на половую неприкосновенность</a:t>
            </a:r>
          </a:p>
          <a:p>
            <a:pPr algn="just"/>
            <a:r>
              <a:rPr lang="ru-RU" sz="2000" dirty="0" smtClean="0"/>
              <a:t>Совершили умышленное преступление против жизни и здоровья детей  или супруга.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25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Административная ответственность родителей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Статья 5.35</a:t>
            </a:r>
          </a:p>
          <a:p>
            <a:pPr algn="just"/>
            <a:r>
              <a:rPr lang="ru-RU" sz="2000" dirty="0" smtClean="0"/>
              <a:t>Неисполнение или ненадлежащее исполнение родителями или иными законными представителями несовершеннолетних обязанностей по  содержанию, воспитанию, обучению, защите прав и интересов несовершеннолетних – ведет предупреждение или наложение административного штрафа в размере от одного</a:t>
            </a:r>
            <a:r>
              <a:rPr lang="ru-RU" sz="2000" dirty="0"/>
              <a:t> </a:t>
            </a:r>
            <a:r>
              <a:rPr lang="ru-RU" sz="2000" dirty="0" smtClean="0"/>
              <a:t>до пяти минимальных размеров оплаты труда.</a:t>
            </a:r>
            <a:r>
              <a:rPr lang="ru-RU" sz="2000" dirty="0"/>
              <a:t> 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96483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Административная ответственность родителей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Статья 20.22</a:t>
            </a:r>
          </a:p>
          <a:p>
            <a:pPr algn="just"/>
            <a:r>
              <a:rPr lang="ru-RU" sz="2000" dirty="0" smtClean="0"/>
              <a:t>Появление в состоянии алкогольного опьянения несовершеннолетних, а равно распитие ими алкогольной и спиртосодержащей продукции, потребление ими наркотических средств или психотропных веществ в общественных местах</a:t>
            </a:r>
            <a:endParaRPr lang="ru-RU" sz="2000" dirty="0"/>
          </a:p>
          <a:p>
            <a:pPr algn="just"/>
            <a:r>
              <a:rPr lang="ru-RU" sz="2000" dirty="0" smtClean="0">
                <a:solidFill>
                  <a:prstClr val="black"/>
                </a:solidFill>
              </a:rPr>
              <a:t>Появление </a:t>
            </a:r>
            <a:r>
              <a:rPr lang="ru-RU" sz="2000" dirty="0">
                <a:solidFill>
                  <a:prstClr val="black"/>
                </a:solidFill>
              </a:rPr>
              <a:t>в состоянии алкогольного </a:t>
            </a:r>
            <a:r>
              <a:rPr lang="ru-RU" sz="2000" dirty="0" smtClean="0">
                <a:solidFill>
                  <a:prstClr val="black"/>
                </a:solidFill>
              </a:rPr>
              <a:t>опьянения в возрасте шестнадцати лет, а равно и распитие ими алкогольной и спиртосодержащей продукции, потребление наркотических средств на улицах, стадионах, </a:t>
            </a:r>
            <a:r>
              <a:rPr lang="ru-RU" sz="2000" dirty="0" err="1" smtClean="0">
                <a:solidFill>
                  <a:prstClr val="black"/>
                </a:solidFill>
              </a:rPr>
              <a:t>скверах,в</a:t>
            </a:r>
            <a:r>
              <a:rPr lang="ru-RU" sz="2000" dirty="0" smtClean="0">
                <a:solidFill>
                  <a:prstClr val="black"/>
                </a:solidFill>
              </a:rPr>
              <a:t> других общественных местах – влечет наложение административного штрафа на родителей или законных представителей несовершеннолетних в размере от трех до пяти минимальных окладов оплаты труда. Ответственность по данной статье за подростков до 16 лет лежит на родителях.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53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Закон «Об образовании в Российской Федерации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Статья 44 Права, обязанности и ответственность в </a:t>
            </a:r>
            <a:r>
              <a:rPr lang="ru-RU" sz="2000" b="1" dirty="0"/>
              <a:t>сфере </a:t>
            </a:r>
            <a:r>
              <a:rPr lang="ru-RU" sz="2000" b="1" dirty="0" smtClean="0"/>
              <a:t>образования родителей (законных представителей) несовершеннолетних.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Родители(законные представители) обучающихся обязаны:</a:t>
            </a:r>
          </a:p>
          <a:p>
            <a:pPr algn="just"/>
            <a:r>
              <a:rPr lang="ru-RU" sz="2000" dirty="0"/>
              <a:t>о</a:t>
            </a:r>
            <a:r>
              <a:rPr lang="ru-RU" sz="2000" dirty="0" smtClean="0"/>
              <a:t>беспечить получение детьми общего образования (согласно закону общее образование является обязательным  до достижения ребенком возраст18 лет)</a:t>
            </a:r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соблюдать Правила внутреннего распорядка организации, осуществляющей образовательную деятельность</a:t>
            </a:r>
          </a:p>
          <a:p>
            <a:pPr algn="just"/>
            <a:r>
              <a:rPr lang="ru-RU" sz="2000" dirty="0" smtClean="0"/>
              <a:t>Уважать честь и достоинство обучающихся и работников организации , осуществляющей образовательную деятельность (права Закон стр. 58)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31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275</TotalTime>
  <Words>663</Words>
  <Application>Microsoft Office PowerPoint</Application>
  <PresentationFormat>Экран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Эркер</vt:lpstr>
      <vt:lpstr>Воздушный поток</vt:lpstr>
      <vt:lpstr>1_Воздушный поток</vt:lpstr>
      <vt:lpstr>Конвенция о правах ребенка</vt:lpstr>
      <vt:lpstr>Конституция РФ</vt:lpstr>
      <vt:lpstr>Семейный кодекс РФ</vt:lpstr>
      <vt:lpstr>Права и обязанности родителей</vt:lpstr>
      <vt:lpstr>Права обязанности родителей</vt:lpstr>
      <vt:lpstr>Семейно – правовая ответственность родителей</vt:lpstr>
      <vt:lpstr>Административная ответственность родителей</vt:lpstr>
      <vt:lpstr>Административная ответственность родителей</vt:lpstr>
      <vt:lpstr>Закон «Об образовании в Российской Федерации»</vt:lpstr>
      <vt:lpstr>Дать ребенку начальное общее, основное общее, среднее общее, образование в семье. Знакомиться: Уставом школы  Лицензией на образовательную деятельность Свидетельством об аккредитации Образовательными технологиями Учебным планом Системой оценивания учащихся</vt:lpstr>
      <vt:lpstr>Защищать права и законные интересы обучающихся Получать информацию о видах планируемых обследований ().педагогических, психолого – педагогических), давать согласие или отказаться от проведения или участия в них.   Присутствовать на обследовании ребенка психолого – медико – педагогической комиссией, при обсуждении результатов  обследования и рекомендаций, высказывать свое мнение относительно предлагаемых условий  для организации обучения и воспитания ребенка.   Принимать участие в управлении школой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Конвенция о правах ребенка</dc:title>
  <dc:creator>школа №5</dc:creator>
  <cp:lastModifiedBy>школа №5</cp:lastModifiedBy>
  <cp:revision>10</cp:revision>
  <dcterms:created xsi:type="dcterms:W3CDTF">2015-02-03T08:04:56Z</dcterms:created>
  <dcterms:modified xsi:type="dcterms:W3CDTF">2015-02-03T13:01:19Z</dcterms:modified>
</cp:coreProperties>
</file>